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72" r:id="rId3"/>
    <p:sldId id="267" r:id="rId4"/>
    <p:sldId id="259" r:id="rId5"/>
    <p:sldId id="260" r:id="rId6"/>
    <p:sldId id="261" r:id="rId7"/>
    <p:sldId id="262" r:id="rId8"/>
    <p:sldId id="265" r:id="rId9"/>
    <p:sldId id="273" r:id="rId10"/>
    <p:sldId id="271" r:id="rId11"/>
    <p:sldId id="278" r:id="rId12"/>
    <p:sldId id="268" r:id="rId13"/>
    <p:sldId id="283" r:id="rId14"/>
    <p:sldId id="263" r:id="rId15"/>
    <p:sldId id="270" r:id="rId16"/>
    <p:sldId id="264" r:id="rId17"/>
    <p:sldId id="266" r:id="rId18"/>
    <p:sldId id="274" r:id="rId19"/>
    <p:sldId id="284" r:id="rId20"/>
    <p:sldId id="282" r:id="rId21"/>
    <p:sldId id="285" r:id="rId22"/>
    <p:sldId id="281" r:id="rId23"/>
    <p:sldId id="279" r:id="rId24"/>
    <p:sldId id="280" r:id="rId25"/>
    <p:sldId id="276" r:id="rId26"/>
    <p:sldId id="269" r:id="rId27"/>
    <p:sldId id="277" r:id="rId2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9D6"/>
    <a:srgbClr val="67B0E2"/>
    <a:srgbClr val="E6007E"/>
    <a:srgbClr val="B10061"/>
    <a:srgbClr val="879411"/>
    <a:srgbClr val="5A97C1"/>
    <a:srgbClr val="84508B"/>
    <a:srgbClr val="9260A0"/>
    <a:srgbClr val="B5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43" autoAdjust="0"/>
    <p:restoredTop sz="89166" autoAdjust="0"/>
  </p:normalViewPr>
  <p:slideViewPr>
    <p:cSldViewPr>
      <p:cViewPr varScale="1">
        <p:scale>
          <a:sx n="77" d="100"/>
          <a:sy n="77" d="100"/>
        </p:scale>
        <p:origin x="60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8A8A69-9298-42DD-A751-4D766AF38E23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12DA5C3F-4A82-4DCF-83CC-FE383B6EF6DE}">
      <dgm:prSet phldrT="[Texte]"/>
      <dgm:spPr/>
      <dgm:t>
        <a:bodyPr/>
        <a:lstStyle/>
        <a:p>
          <a:r>
            <a:rPr lang="fr-FR" dirty="0"/>
            <a:t>2</a:t>
          </a:r>
          <a:r>
            <a:rPr lang="fr-FR" baseline="30000" dirty="0"/>
            <a:t>ème</a:t>
          </a:r>
          <a:r>
            <a:rPr lang="fr-FR" dirty="0"/>
            <a:t> étape</a:t>
          </a:r>
        </a:p>
      </dgm:t>
    </dgm:pt>
    <dgm:pt modelId="{CB67C675-B03F-4C3E-916C-550A050AE3F2}" type="parTrans" cxnId="{8B15475B-4616-463C-9BC3-5F78B371514D}">
      <dgm:prSet/>
      <dgm:spPr/>
      <dgm:t>
        <a:bodyPr/>
        <a:lstStyle/>
        <a:p>
          <a:endParaRPr lang="fr-FR"/>
        </a:p>
      </dgm:t>
    </dgm:pt>
    <dgm:pt modelId="{AD4A2032-B9CB-4681-8144-1C21D4D50401}" type="sibTrans" cxnId="{8B15475B-4616-463C-9BC3-5F78B371514D}">
      <dgm:prSet/>
      <dgm:spPr/>
      <dgm:t>
        <a:bodyPr/>
        <a:lstStyle/>
        <a:p>
          <a:endParaRPr lang="fr-FR"/>
        </a:p>
      </dgm:t>
    </dgm:pt>
    <dgm:pt modelId="{EAE5F9C2-C4A7-45CE-8FA7-6B51AB44BAED}">
      <dgm:prSet phldrT="[Texte]" custT="1"/>
      <dgm:spPr/>
      <dgm:t>
        <a:bodyPr/>
        <a:lstStyle/>
        <a:p>
          <a:r>
            <a:rPr lang="fr-FR" sz="2000" dirty="0"/>
            <a:t>Enthalpie (kJ/kg)</a:t>
          </a:r>
        </a:p>
      </dgm:t>
    </dgm:pt>
    <dgm:pt modelId="{0AF5F597-321D-46A5-8D9E-0F151AB33AC5}" type="parTrans" cxnId="{41AB8186-230C-4089-94A1-8CDBFB7E172F}">
      <dgm:prSet/>
      <dgm:spPr/>
      <dgm:t>
        <a:bodyPr/>
        <a:lstStyle/>
        <a:p>
          <a:endParaRPr lang="fr-FR"/>
        </a:p>
      </dgm:t>
    </dgm:pt>
    <dgm:pt modelId="{97342153-A33B-4165-88AE-7C01874DFA6B}" type="sibTrans" cxnId="{41AB8186-230C-4089-94A1-8CDBFB7E172F}">
      <dgm:prSet/>
      <dgm:spPr/>
      <dgm:t>
        <a:bodyPr/>
        <a:lstStyle/>
        <a:p>
          <a:endParaRPr lang="fr-FR"/>
        </a:p>
      </dgm:t>
    </dgm:pt>
    <dgm:pt modelId="{BD34FF90-AA6A-480F-A2D0-DED7E406C7B9}">
      <dgm:prSet phldrT="[Texte]" custT="1"/>
      <dgm:spPr/>
      <dgm:t>
        <a:bodyPr/>
        <a:lstStyle/>
        <a:p>
          <a:r>
            <a:rPr lang="fr-FR" sz="2000" dirty="0"/>
            <a:t>Température de fusion (°C)</a:t>
          </a:r>
        </a:p>
      </dgm:t>
    </dgm:pt>
    <dgm:pt modelId="{0DA927E5-8F53-467D-AF87-90C35D7F16C7}" type="parTrans" cxnId="{923C3663-929A-4388-BA8A-5DFD75533F56}">
      <dgm:prSet/>
      <dgm:spPr/>
      <dgm:t>
        <a:bodyPr/>
        <a:lstStyle/>
        <a:p>
          <a:endParaRPr lang="fr-FR"/>
        </a:p>
      </dgm:t>
    </dgm:pt>
    <dgm:pt modelId="{9F785151-C771-43D8-8858-9CB69132D2A5}" type="sibTrans" cxnId="{923C3663-929A-4388-BA8A-5DFD75533F56}">
      <dgm:prSet/>
      <dgm:spPr/>
      <dgm:t>
        <a:bodyPr/>
        <a:lstStyle/>
        <a:p>
          <a:endParaRPr lang="fr-FR"/>
        </a:p>
      </dgm:t>
    </dgm:pt>
    <dgm:pt modelId="{49A11DD7-FA6A-4B5F-97BB-D9EEB4309EC2}">
      <dgm:prSet phldrT="[Texte]"/>
      <dgm:spPr/>
      <dgm:t>
        <a:bodyPr/>
        <a:lstStyle/>
        <a:p>
          <a:r>
            <a:rPr lang="fr-FR" dirty="0"/>
            <a:t>1</a:t>
          </a:r>
          <a:r>
            <a:rPr lang="fr-FR" baseline="30000" dirty="0"/>
            <a:t>ère</a:t>
          </a:r>
          <a:r>
            <a:rPr lang="fr-FR" dirty="0"/>
            <a:t> étape</a:t>
          </a:r>
        </a:p>
      </dgm:t>
    </dgm:pt>
    <dgm:pt modelId="{B0AB3278-9866-41B3-B0B7-E849920164DD}" type="parTrans" cxnId="{64B55B12-D70B-412F-AE6F-AA661EF19D0B}">
      <dgm:prSet/>
      <dgm:spPr/>
      <dgm:t>
        <a:bodyPr/>
        <a:lstStyle/>
        <a:p>
          <a:endParaRPr lang="fr-FR"/>
        </a:p>
      </dgm:t>
    </dgm:pt>
    <dgm:pt modelId="{1CDC8CC3-96F6-4ABB-A39C-8305DAF9ADAD}" type="sibTrans" cxnId="{64B55B12-D70B-412F-AE6F-AA661EF19D0B}">
      <dgm:prSet/>
      <dgm:spPr/>
      <dgm:t>
        <a:bodyPr/>
        <a:lstStyle/>
        <a:p>
          <a:endParaRPr lang="fr-FR"/>
        </a:p>
      </dgm:t>
    </dgm:pt>
    <dgm:pt modelId="{7CA05DF0-9EAE-49F3-B825-C442E785F816}">
      <dgm:prSet phldrT="[Texte]" custT="1"/>
      <dgm:spPr/>
      <dgm:t>
        <a:bodyPr/>
        <a:lstStyle/>
        <a:p>
          <a:r>
            <a:rPr lang="fr-FR" sz="2000" dirty="0"/>
            <a:t>Origine renouvelable</a:t>
          </a:r>
        </a:p>
      </dgm:t>
    </dgm:pt>
    <dgm:pt modelId="{296572E9-D834-469C-9774-0C403218739F}" type="parTrans" cxnId="{6F26CAA3-164C-419C-9708-31B8E6DBFFBA}">
      <dgm:prSet/>
      <dgm:spPr/>
      <dgm:t>
        <a:bodyPr/>
        <a:lstStyle/>
        <a:p>
          <a:endParaRPr lang="fr-FR"/>
        </a:p>
      </dgm:t>
    </dgm:pt>
    <dgm:pt modelId="{46F3C9C6-ADD7-48D3-A32B-87512716C4E0}" type="sibTrans" cxnId="{6F26CAA3-164C-419C-9708-31B8E6DBFFBA}">
      <dgm:prSet/>
      <dgm:spPr/>
      <dgm:t>
        <a:bodyPr/>
        <a:lstStyle/>
        <a:p>
          <a:endParaRPr lang="fr-FR"/>
        </a:p>
      </dgm:t>
    </dgm:pt>
    <dgm:pt modelId="{C3FE0250-4079-415D-94CF-53B9ED1D48C7}">
      <dgm:prSet phldrT="[Texte]" custT="1"/>
      <dgm:spPr/>
      <dgm:t>
        <a:bodyPr/>
        <a:lstStyle/>
        <a:p>
          <a:r>
            <a:rPr lang="fr-FR" sz="2000" dirty="0"/>
            <a:t>Prix (€/kg)</a:t>
          </a:r>
        </a:p>
      </dgm:t>
    </dgm:pt>
    <dgm:pt modelId="{2EC8AB3D-27BB-4A5B-B33B-C1BBC1CB629D}" type="parTrans" cxnId="{4495B9A2-A398-47A2-98F6-F4CDF56B390A}">
      <dgm:prSet/>
      <dgm:spPr/>
      <dgm:t>
        <a:bodyPr/>
        <a:lstStyle/>
        <a:p>
          <a:endParaRPr lang="fr-FR"/>
        </a:p>
      </dgm:t>
    </dgm:pt>
    <dgm:pt modelId="{7D7BAA96-A0E3-4C26-BAD0-649318B69E32}" type="sibTrans" cxnId="{4495B9A2-A398-47A2-98F6-F4CDF56B390A}">
      <dgm:prSet/>
      <dgm:spPr/>
      <dgm:t>
        <a:bodyPr/>
        <a:lstStyle/>
        <a:p>
          <a:endParaRPr lang="fr-FR"/>
        </a:p>
      </dgm:t>
    </dgm:pt>
    <dgm:pt modelId="{373EE0CB-A457-4E63-8D55-9C2961663A69}">
      <dgm:prSet phldrT="[Texte]" custT="1"/>
      <dgm:spPr/>
      <dgm:t>
        <a:bodyPr/>
        <a:lstStyle/>
        <a:p>
          <a:r>
            <a:rPr lang="fr-FR" sz="2000" dirty="0"/>
            <a:t>Dangerosité</a:t>
          </a:r>
        </a:p>
      </dgm:t>
    </dgm:pt>
    <dgm:pt modelId="{AF6B4209-C6F4-44A7-9B28-9C8E7DF034CC}" type="parTrans" cxnId="{FDD9633B-363B-42D5-BF90-C5BB282C74DD}">
      <dgm:prSet/>
      <dgm:spPr/>
      <dgm:t>
        <a:bodyPr/>
        <a:lstStyle/>
        <a:p>
          <a:endParaRPr lang="fr-FR"/>
        </a:p>
      </dgm:t>
    </dgm:pt>
    <dgm:pt modelId="{08E051D2-12BA-4A2B-9A23-8354DE8F37B3}" type="sibTrans" cxnId="{FDD9633B-363B-42D5-BF90-C5BB282C74DD}">
      <dgm:prSet/>
      <dgm:spPr/>
      <dgm:t>
        <a:bodyPr/>
        <a:lstStyle/>
        <a:p>
          <a:endParaRPr lang="fr-FR"/>
        </a:p>
      </dgm:t>
    </dgm:pt>
    <dgm:pt modelId="{9DE58F4D-C860-422C-9110-74EF20FDD7C0}">
      <dgm:prSet phldrT="[Texte]" custT="1"/>
      <dgm:spPr/>
      <dgm:t>
        <a:bodyPr/>
        <a:lstStyle/>
        <a:p>
          <a:r>
            <a:rPr lang="fr-FR" sz="2000" dirty="0"/>
            <a:t>Disponibilité</a:t>
          </a:r>
        </a:p>
      </dgm:t>
    </dgm:pt>
    <dgm:pt modelId="{4025351E-DF5A-40A0-87A5-584FD672DE71}" type="parTrans" cxnId="{68D6F274-AD35-4243-932B-861236A8F915}">
      <dgm:prSet/>
      <dgm:spPr/>
      <dgm:t>
        <a:bodyPr/>
        <a:lstStyle/>
        <a:p>
          <a:endParaRPr lang="fr-FR"/>
        </a:p>
      </dgm:t>
    </dgm:pt>
    <dgm:pt modelId="{DEB846AF-2464-44A7-8D48-8A0A26D84DCA}" type="sibTrans" cxnId="{68D6F274-AD35-4243-932B-861236A8F915}">
      <dgm:prSet/>
      <dgm:spPr/>
      <dgm:t>
        <a:bodyPr/>
        <a:lstStyle/>
        <a:p>
          <a:endParaRPr lang="fr-FR"/>
        </a:p>
      </dgm:t>
    </dgm:pt>
    <dgm:pt modelId="{4AD57A0F-1BF2-4A84-B9AE-6C91D2A092C7}">
      <dgm:prSet phldrT="[Texte]" custT="1"/>
      <dgm:spPr/>
      <dgm:t>
        <a:bodyPr/>
        <a:lstStyle/>
        <a:p>
          <a:r>
            <a:rPr lang="fr-FR" sz="2000" dirty="0"/>
            <a:t>Surfusion (°C)</a:t>
          </a:r>
        </a:p>
      </dgm:t>
    </dgm:pt>
    <dgm:pt modelId="{B296E877-C785-4659-A5BB-2C790C3C8C26}" type="parTrans" cxnId="{25596AA5-00D8-40AC-BC71-B8EA0E22FDB8}">
      <dgm:prSet/>
      <dgm:spPr/>
      <dgm:t>
        <a:bodyPr/>
        <a:lstStyle/>
        <a:p>
          <a:endParaRPr lang="fr-FR"/>
        </a:p>
      </dgm:t>
    </dgm:pt>
    <dgm:pt modelId="{76FC31EC-CA87-468B-B447-755F844E168C}" type="sibTrans" cxnId="{25596AA5-00D8-40AC-BC71-B8EA0E22FDB8}">
      <dgm:prSet/>
      <dgm:spPr/>
      <dgm:t>
        <a:bodyPr/>
        <a:lstStyle/>
        <a:p>
          <a:endParaRPr lang="fr-FR"/>
        </a:p>
      </dgm:t>
    </dgm:pt>
    <dgm:pt modelId="{509818DA-DF04-497A-9CE3-D76B98737153}">
      <dgm:prSet phldrT="[Texte]"/>
      <dgm:spPr/>
      <dgm:t>
        <a:bodyPr/>
        <a:lstStyle/>
        <a:p>
          <a:r>
            <a:rPr lang="fr-FR" dirty="0"/>
            <a:t>3</a:t>
          </a:r>
          <a:r>
            <a:rPr lang="fr-FR" baseline="30000" dirty="0"/>
            <a:t>ème</a:t>
          </a:r>
          <a:r>
            <a:rPr lang="fr-FR" dirty="0"/>
            <a:t> étape</a:t>
          </a:r>
        </a:p>
      </dgm:t>
    </dgm:pt>
    <dgm:pt modelId="{D4BCF213-ED77-4F04-ACE8-F4730111F100}" type="parTrans" cxnId="{F9C5AD13-BE48-4AA2-BFC2-E952E0D168FB}">
      <dgm:prSet/>
      <dgm:spPr/>
      <dgm:t>
        <a:bodyPr/>
        <a:lstStyle/>
        <a:p>
          <a:endParaRPr lang="fr-FR"/>
        </a:p>
      </dgm:t>
    </dgm:pt>
    <dgm:pt modelId="{89B338AE-F9D6-4529-81AB-BCF7C7FF3B61}" type="sibTrans" cxnId="{F9C5AD13-BE48-4AA2-BFC2-E952E0D168FB}">
      <dgm:prSet/>
      <dgm:spPr/>
      <dgm:t>
        <a:bodyPr/>
        <a:lstStyle/>
        <a:p>
          <a:endParaRPr lang="fr-FR"/>
        </a:p>
      </dgm:t>
    </dgm:pt>
    <dgm:pt modelId="{50CFF6F6-9F8A-45B9-84EE-E48699E58BAB}">
      <dgm:prSet phldrT="[Texte]" custT="1"/>
      <dgm:spPr/>
      <dgm:t>
        <a:bodyPr/>
        <a:lstStyle/>
        <a:p>
          <a:r>
            <a:rPr lang="fr-FR" sz="2000" dirty="0"/>
            <a:t>Conductivité (W/m/K)</a:t>
          </a:r>
        </a:p>
      </dgm:t>
    </dgm:pt>
    <dgm:pt modelId="{3368E12B-F9A3-49F1-B23D-AD5DE257B712}" type="parTrans" cxnId="{8DC5B81F-3436-487C-96C0-6F6782445048}">
      <dgm:prSet/>
      <dgm:spPr/>
      <dgm:t>
        <a:bodyPr/>
        <a:lstStyle/>
        <a:p>
          <a:endParaRPr lang="fr-FR"/>
        </a:p>
      </dgm:t>
    </dgm:pt>
    <dgm:pt modelId="{ACE6B387-4CBD-439F-9CE6-548C576C9686}" type="sibTrans" cxnId="{8DC5B81F-3436-487C-96C0-6F6782445048}">
      <dgm:prSet/>
      <dgm:spPr/>
      <dgm:t>
        <a:bodyPr/>
        <a:lstStyle/>
        <a:p>
          <a:endParaRPr lang="fr-FR"/>
        </a:p>
      </dgm:t>
    </dgm:pt>
    <dgm:pt modelId="{7210C47E-F8C7-4D63-A8B3-95CDAA1928CF}">
      <dgm:prSet phldrT="[Texte]" custT="1"/>
      <dgm:spPr/>
      <dgm:t>
        <a:bodyPr/>
        <a:lstStyle/>
        <a:p>
          <a:r>
            <a:rPr lang="fr-FR" sz="2000" dirty="0"/>
            <a:t>Ségrégation de phases</a:t>
          </a:r>
        </a:p>
      </dgm:t>
    </dgm:pt>
    <dgm:pt modelId="{20910FF1-B863-4EB5-84FA-E53623F9DF34}" type="parTrans" cxnId="{1B5F1074-8A43-43A8-9080-FE59AB849644}">
      <dgm:prSet/>
      <dgm:spPr/>
      <dgm:t>
        <a:bodyPr/>
        <a:lstStyle/>
        <a:p>
          <a:endParaRPr lang="fr-FR"/>
        </a:p>
      </dgm:t>
    </dgm:pt>
    <dgm:pt modelId="{9A774E0C-3B5D-4E92-974F-5585CD276D88}" type="sibTrans" cxnId="{1B5F1074-8A43-43A8-9080-FE59AB849644}">
      <dgm:prSet/>
      <dgm:spPr/>
      <dgm:t>
        <a:bodyPr/>
        <a:lstStyle/>
        <a:p>
          <a:endParaRPr lang="fr-FR"/>
        </a:p>
      </dgm:t>
    </dgm:pt>
    <dgm:pt modelId="{E22BFB6F-954A-45D7-81B1-4654F0ED5927}" type="pres">
      <dgm:prSet presAssocID="{F28A8A69-9298-42DD-A751-4D766AF38E23}" presName="linearFlow" presStyleCnt="0">
        <dgm:presLayoutVars>
          <dgm:dir/>
          <dgm:animLvl val="lvl"/>
          <dgm:resizeHandles val="exact"/>
        </dgm:presLayoutVars>
      </dgm:prSet>
      <dgm:spPr/>
    </dgm:pt>
    <dgm:pt modelId="{1617F069-D340-408A-86F9-219389E449F6}" type="pres">
      <dgm:prSet presAssocID="{49A11DD7-FA6A-4B5F-97BB-D9EEB4309EC2}" presName="composite" presStyleCnt="0"/>
      <dgm:spPr/>
    </dgm:pt>
    <dgm:pt modelId="{1407B8BB-53F7-4451-B615-F99A978D7B60}" type="pres">
      <dgm:prSet presAssocID="{49A11DD7-FA6A-4B5F-97BB-D9EEB4309EC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E5615BF4-7ABD-4D23-A7CA-7977CEAD9C8D}" type="pres">
      <dgm:prSet presAssocID="{49A11DD7-FA6A-4B5F-97BB-D9EEB4309EC2}" presName="descendantText" presStyleLbl="alignAcc1" presStyleIdx="0" presStyleCnt="3" custScaleY="124649">
        <dgm:presLayoutVars>
          <dgm:bulletEnabled val="1"/>
        </dgm:presLayoutVars>
      </dgm:prSet>
      <dgm:spPr/>
    </dgm:pt>
    <dgm:pt modelId="{B5D11B1E-30F0-453C-96AF-EE574C9E8E25}" type="pres">
      <dgm:prSet presAssocID="{1CDC8CC3-96F6-4ABB-A39C-8305DAF9ADAD}" presName="sp" presStyleCnt="0"/>
      <dgm:spPr/>
    </dgm:pt>
    <dgm:pt modelId="{CE987668-DF9B-473C-9B77-67FF44A04591}" type="pres">
      <dgm:prSet presAssocID="{12DA5C3F-4A82-4DCF-83CC-FE383B6EF6DE}" presName="composite" presStyleCnt="0"/>
      <dgm:spPr/>
    </dgm:pt>
    <dgm:pt modelId="{229A4DDF-1306-4F29-9628-A1CF57F4A787}" type="pres">
      <dgm:prSet presAssocID="{12DA5C3F-4A82-4DCF-83CC-FE383B6EF6D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6CB5DC2-FB36-4CF7-80BA-87966633ECC7}" type="pres">
      <dgm:prSet presAssocID="{12DA5C3F-4A82-4DCF-83CC-FE383B6EF6DE}" presName="descendantText" presStyleLbl="alignAcc1" presStyleIdx="1" presStyleCnt="3">
        <dgm:presLayoutVars>
          <dgm:bulletEnabled val="1"/>
        </dgm:presLayoutVars>
      </dgm:prSet>
      <dgm:spPr/>
    </dgm:pt>
    <dgm:pt modelId="{2580824E-F788-4A0C-9858-DF8AFEF74A82}" type="pres">
      <dgm:prSet presAssocID="{AD4A2032-B9CB-4681-8144-1C21D4D50401}" presName="sp" presStyleCnt="0"/>
      <dgm:spPr/>
    </dgm:pt>
    <dgm:pt modelId="{1E68FD3D-DE8C-4378-A827-C17CF1042C9C}" type="pres">
      <dgm:prSet presAssocID="{509818DA-DF04-497A-9CE3-D76B98737153}" presName="composite" presStyleCnt="0"/>
      <dgm:spPr/>
    </dgm:pt>
    <dgm:pt modelId="{442B617F-0658-4536-8F31-ED30844BB1FE}" type="pres">
      <dgm:prSet presAssocID="{509818DA-DF04-497A-9CE3-D76B98737153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9094DBA0-244A-4752-AFC2-AF75E6D37F9A}" type="pres">
      <dgm:prSet presAssocID="{509818DA-DF04-497A-9CE3-D76B98737153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64B55B12-D70B-412F-AE6F-AA661EF19D0B}" srcId="{F28A8A69-9298-42DD-A751-4D766AF38E23}" destId="{49A11DD7-FA6A-4B5F-97BB-D9EEB4309EC2}" srcOrd="0" destOrd="0" parTransId="{B0AB3278-9866-41B3-B0B7-E849920164DD}" sibTransId="{1CDC8CC3-96F6-4ABB-A39C-8305DAF9ADAD}"/>
    <dgm:cxn modelId="{F9C5AD13-BE48-4AA2-BFC2-E952E0D168FB}" srcId="{F28A8A69-9298-42DD-A751-4D766AF38E23}" destId="{509818DA-DF04-497A-9CE3-D76B98737153}" srcOrd="2" destOrd="0" parTransId="{D4BCF213-ED77-4F04-ACE8-F4730111F100}" sibTransId="{89B338AE-F9D6-4529-81AB-BCF7C7FF3B61}"/>
    <dgm:cxn modelId="{35F75816-61CF-403C-9972-49A1E9A6B76C}" type="presOf" srcId="{C3FE0250-4079-415D-94CF-53B9ED1D48C7}" destId="{E5615BF4-7ABD-4D23-A7CA-7977CEAD9C8D}" srcOrd="0" destOrd="3" presId="urn:microsoft.com/office/officeart/2005/8/layout/chevron2"/>
    <dgm:cxn modelId="{5866C11B-7674-4829-BA03-CE89B42079DE}" type="presOf" srcId="{4AD57A0F-1BF2-4A84-B9AE-6C91D2A092C7}" destId="{9094DBA0-244A-4752-AFC2-AF75E6D37F9A}" srcOrd="0" destOrd="0" presId="urn:microsoft.com/office/officeart/2005/8/layout/chevron2"/>
    <dgm:cxn modelId="{8DC5B81F-3436-487C-96C0-6F6782445048}" srcId="{509818DA-DF04-497A-9CE3-D76B98737153}" destId="{50CFF6F6-9F8A-45B9-84EE-E48699E58BAB}" srcOrd="2" destOrd="0" parTransId="{3368E12B-F9A3-49F1-B23D-AD5DE257B712}" sibTransId="{ACE6B387-4CBD-439F-9CE6-548C576C9686}"/>
    <dgm:cxn modelId="{4D4C3924-C5CC-471F-9075-C4B61C8DBD52}" type="presOf" srcId="{F28A8A69-9298-42DD-A751-4D766AF38E23}" destId="{E22BFB6F-954A-45D7-81B1-4654F0ED5927}" srcOrd="0" destOrd="0" presId="urn:microsoft.com/office/officeart/2005/8/layout/chevron2"/>
    <dgm:cxn modelId="{29718B2D-8AB9-4893-96C1-64CC776E7898}" type="presOf" srcId="{BD34FF90-AA6A-480F-A2D0-DED7E406C7B9}" destId="{A6CB5DC2-FB36-4CF7-80BA-87966633ECC7}" srcOrd="0" destOrd="1" presId="urn:microsoft.com/office/officeart/2005/8/layout/chevron2"/>
    <dgm:cxn modelId="{FDD9633B-363B-42D5-BF90-C5BB282C74DD}" srcId="{49A11DD7-FA6A-4B5F-97BB-D9EEB4309EC2}" destId="{373EE0CB-A457-4E63-8D55-9C2961663A69}" srcOrd="1" destOrd="0" parTransId="{AF6B4209-C6F4-44A7-9B28-9C8E7DF034CC}" sibTransId="{08E051D2-12BA-4A2B-9A23-8354DE8F37B3}"/>
    <dgm:cxn modelId="{8B15475B-4616-463C-9BC3-5F78B371514D}" srcId="{F28A8A69-9298-42DD-A751-4D766AF38E23}" destId="{12DA5C3F-4A82-4DCF-83CC-FE383B6EF6DE}" srcOrd="1" destOrd="0" parTransId="{CB67C675-B03F-4C3E-916C-550A050AE3F2}" sibTransId="{AD4A2032-B9CB-4681-8144-1C21D4D50401}"/>
    <dgm:cxn modelId="{A7FB435D-82A3-4386-BD74-6175617DD64F}" type="presOf" srcId="{7210C47E-F8C7-4D63-A8B3-95CDAA1928CF}" destId="{9094DBA0-244A-4752-AFC2-AF75E6D37F9A}" srcOrd="0" destOrd="1" presId="urn:microsoft.com/office/officeart/2005/8/layout/chevron2"/>
    <dgm:cxn modelId="{923C3663-929A-4388-BA8A-5DFD75533F56}" srcId="{12DA5C3F-4A82-4DCF-83CC-FE383B6EF6DE}" destId="{BD34FF90-AA6A-480F-A2D0-DED7E406C7B9}" srcOrd="1" destOrd="0" parTransId="{0DA927E5-8F53-467D-AF87-90C35D7F16C7}" sibTransId="{9F785151-C771-43D8-8858-9CB69132D2A5}"/>
    <dgm:cxn modelId="{DE8AEB43-4589-4323-8B9B-732AD1D808B9}" type="presOf" srcId="{49A11DD7-FA6A-4B5F-97BB-D9EEB4309EC2}" destId="{1407B8BB-53F7-4451-B615-F99A978D7B60}" srcOrd="0" destOrd="0" presId="urn:microsoft.com/office/officeart/2005/8/layout/chevron2"/>
    <dgm:cxn modelId="{1B5F1074-8A43-43A8-9080-FE59AB849644}" srcId="{509818DA-DF04-497A-9CE3-D76B98737153}" destId="{7210C47E-F8C7-4D63-A8B3-95CDAA1928CF}" srcOrd="1" destOrd="0" parTransId="{20910FF1-B863-4EB5-84FA-E53623F9DF34}" sibTransId="{9A774E0C-3B5D-4E92-974F-5585CD276D88}"/>
    <dgm:cxn modelId="{68D6F274-AD35-4243-932B-861236A8F915}" srcId="{49A11DD7-FA6A-4B5F-97BB-D9EEB4309EC2}" destId="{9DE58F4D-C860-422C-9110-74EF20FDD7C0}" srcOrd="2" destOrd="0" parTransId="{4025351E-DF5A-40A0-87A5-584FD672DE71}" sibTransId="{DEB846AF-2464-44A7-8D48-8A0A26D84DCA}"/>
    <dgm:cxn modelId="{ADB26958-1E66-4396-8066-66D6559B9D62}" type="presOf" srcId="{EAE5F9C2-C4A7-45CE-8FA7-6B51AB44BAED}" destId="{A6CB5DC2-FB36-4CF7-80BA-87966633ECC7}" srcOrd="0" destOrd="0" presId="urn:microsoft.com/office/officeart/2005/8/layout/chevron2"/>
    <dgm:cxn modelId="{B5195378-C7EB-41DD-AE80-CC531177464D}" type="presOf" srcId="{7CA05DF0-9EAE-49F3-B825-C442E785F816}" destId="{E5615BF4-7ABD-4D23-A7CA-7977CEAD9C8D}" srcOrd="0" destOrd="0" presId="urn:microsoft.com/office/officeart/2005/8/layout/chevron2"/>
    <dgm:cxn modelId="{41AB8186-230C-4089-94A1-8CDBFB7E172F}" srcId="{12DA5C3F-4A82-4DCF-83CC-FE383B6EF6DE}" destId="{EAE5F9C2-C4A7-45CE-8FA7-6B51AB44BAED}" srcOrd="0" destOrd="0" parTransId="{0AF5F597-321D-46A5-8D9E-0F151AB33AC5}" sibTransId="{97342153-A33B-4165-88AE-7C01874DFA6B}"/>
    <dgm:cxn modelId="{C3643C9C-07A1-4A19-BCF0-EF2829929D07}" type="presOf" srcId="{9DE58F4D-C860-422C-9110-74EF20FDD7C0}" destId="{E5615BF4-7ABD-4D23-A7CA-7977CEAD9C8D}" srcOrd="0" destOrd="2" presId="urn:microsoft.com/office/officeart/2005/8/layout/chevron2"/>
    <dgm:cxn modelId="{61B0B09C-B254-44D5-94BC-3B8E54474C3B}" type="presOf" srcId="{50CFF6F6-9F8A-45B9-84EE-E48699E58BAB}" destId="{9094DBA0-244A-4752-AFC2-AF75E6D37F9A}" srcOrd="0" destOrd="2" presId="urn:microsoft.com/office/officeart/2005/8/layout/chevron2"/>
    <dgm:cxn modelId="{4495B9A2-A398-47A2-98F6-F4CDF56B390A}" srcId="{49A11DD7-FA6A-4B5F-97BB-D9EEB4309EC2}" destId="{C3FE0250-4079-415D-94CF-53B9ED1D48C7}" srcOrd="3" destOrd="0" parTransId="{2EC8AB3D-27BB-4A5B-B33B-C1BBC1CB629D}" sibTransId="{7D7BAA96-A0E3-4C26-BAD0-649318B69E32}"/>
    <dgm:cxn modelId="{6F26CAA3-164C-419C-9708-31B8E6DBFFBA}" srcId="{49A11DD7-FA6A-4B5F-97BB-D9EEB4309EC2}" destId="{7CA05DF0-9EAE-49F3-B825-C442E785F816}" srcOrd="0" destOrd="0" parTransId="{296572E9-D834-469C-9774-0C403218739F}" sibTransId="{46F3C9C6-ADD7-48D3-A32B-87512716C4E0}"/>
    <dgm:cxn modelId="{25596AA5-00D8-40AC-BC71-B8EA0E22FDB8}" srcId="{509818DA-DF04-497A-9CE3-D76B98737153}" destId="{4AD57A0F-1BF2-4A84-B9AE-6C91D2A092C7}" srcOrd="0" destOrd="0" parTransId="{B296E877-C785-4659-A5BB-2C790C3C8C26}" sibTransId="{76FC31EC-CA87-468B-B447-755F844E168C}"/>
    <dgm:cxn modelId="{5A633BB9-2D9F-4784-A166-27B0A60D771F}" type="presOf" srcId="{12DA5C3F-4A82-4DCF-83CC-FE383B6EF6DE}" destId="{229A4DDF-1306-4F29-9628-A1CF57F4A787}" srcOrd="0" destOrd="0" presId="urn:microsoft.com/office/officeart/2005/8/layout/chevron2"/>
    <dgm:cxn modelId="{6350C9E0-B610-45A4-8882-6CB00335E26D}" type="presOf" srcId="{373EE0CB-A457-4E63-8D55-9C2961663A69}" destId="{E5615BF4-7ABD-4D23-A7CA-7977CEAD9C8D}" srcOrd="0" destOrd="1" presId="urn:microsoft.com/office/officeart/2005/8/layout/chevron2"/>
    <dgm:cxn modelId="{7235B7F6-85B1-45FF-91A6-45166D60F8E4}" type="presOf" srcId="{509818DA-DF04-497A-9CE3-D76B98737153}" destId="{442B617F-0658-4536-8F31-ED30844BB1FE}" srcOrd="0" destOrd="0" presId="urn:microsoft.com/office/officeart/2005/8/layout/chevron2"/>
    <dgm:cxn modelId="{67920854-95F1-48E2-9A00-B8E15B26081F}" type="presParOf" srcId="{E22BFB6F-954A-45D7-81B1-4654F0ED5927}" destId="{1617F069-D340-408A-86F9-219389E449F6}" srcOrd="0" destOrd="0" presId="urn:microsoft.com/office/officeart/2005/8/layout/chevron2"/>
    <dgm:cxn modelId="{24FBA1C5-2CCA-4CBD-ADCA-C424A111DB7F}" type="presParOf" srcId="{1617F069-D340-408A-86F9-219389E449F6}" destId="{1407B8BB-53F7-4451-B615-F99A978D7B60}" srcOrd="0" destOrd="0" presId="urn:microsoft.com/office/officeart/2005/8/layout/chevron2"/>
    <dgm:cxn modelId="{EDD447C3-A34E-4AEF-A812-F6F60A59494A}" type="presParOf" srcId="{1617F069-D340-408A-86F9-219389E449F6}" destId="{E5615BF4-7ABD-4D23-A7CA-7977CEAD9C8D}" srcOrd="1" destOrd="0" presId="urn:microsoft.com/office/officeart/2005/8/layout/chevron2"/>
    <dgm:cxn modelId="{184F8CD9-D279-4AF7-BF3A-F3FEC1B43F53}" type="presParOf" srcId="{E22BFB6F-954A-45D7-81B1-4654F0ED5927}" destId="{B5D11B1E-30F0-453C-96AF-EE574C9E8E25}" srcOrd="1" destOrd="0" presId="urn:microsoft.com/office/officeart/2005/8/layout/chevron2"/>
    <dgm:cxn modelId="{93AEC897-530C-4729-B51B-FF6E17162792}" type="presParOf" srcId="{E22BFB6F-954A-45D7-81B1-4654F0ED5927}" destId="{CE987668-DF9B-473C-9B77-67FF44A04591}" srcOrd="2" destOrd="0" presId="urn:microsoft.com/office/officeart/2005/8/layout/chevron2"/>
    <dgm:cxn modelId="{1A63811C-867A-4337-96D9-98D600362B03}" type="presParOf" srcId="{CE987668-DF9B-473C-9B77-67FF44A04591}" destId="{229A4DDF-1306-4F29-9628-A1CF57F4A787}" srcOrd="0" destOrd="0" presId="urn:microsoft.com/office/officeart/2005/8/layout/chevron2"/>
    <dgm:cxn modelId="{66DAC3C8-785D-4F7A-ACDA-5E54973AA923}" type="presParOf" srcId="{CE987668-DF9B-473C-9B77-67FF44A04591}" destId="{A6CB5DC2-FB36-4CF7-80BA-87966633ECC7}" srcOrd="1" destOrd="0" presId="urn:microsoft.com/office/officeart/2005/8/layout/chevron2"/>
    <dgm:cxn modelId="{B9C3ED56-DC09-4A97-8507-37B24435CA30}" type="presParOf" srcId="{E22BFB6F-954A-45D7-81B1-4654F0ED5927}" destId="{2580824E-F788-4A0C-9858-DF8AFEF74A82}" srcOrd="3" destOrd="0" presId="urn:microsoft.com/office/officeart/2005/8/layout/chevron2"/>
    <dgm:cxn modelId="{3AA6A34E-4567-4192-A2F2-E3D6B8F3AB33}" type="presParOf" srcId="{E22BFB6F-954A-45D7-81B1-4654F0ED5927}" destId="{1E68FD3D-DE8C-4378-A827-C17CF1042C9C}" srcOrd="4" destOrd="0" presId="urn:microsoft.com/office/officeart/2005/8/layout/chevron2"/>
    <dgm:cxn modelId="{D7AD2B03-A924-4DC9-8C3E-C70C1127B906}" type="presParOf" srcId="{1E68FD3D-DE8C-4378-A827-C17CF1042C9C}" destId="{442B617F-0658-4536-8F31-ED30844BB1FE}" srcOrd="0" destOrd="0" presId="urn:microsoft.com/office/officeart/2005/8/layout/chevron2"/>
    <dgm:cxn modelId="{F4421783-B2DB-46A3-BDD9-B3366AB9BBB5}" type="presParOf" srcId="{1E68FD3D-DE8C-4378-A827-C17CF1042C9C}" destId="{9094DBA0-244A-4752-AFC2-AF75E6D37F9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BFC39D-6F06-477A-BD93-DBE806EC5B40}" type="doc">
      <dgm:prSet loTypeId="urn:microsoft.com/office/officeart/2005/8/layout/p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AE5AF4F1-CE21-4DA2-9713-35776272EF48}">
      <dgm:prSet phldrT="[Texte]" custT="1"/>
      <dgm:spPr/>
      <dgm:t>
        <a:bodyPr/>
        <a:lstStyle/>
        <a:p>
          <a:r>
            <a:rPr lang="fr-FR" sz="1600" dirty="0"/>
            <a:t>Dimensions (sans isolation) : 21x30x4 cm (0.0025 m³)</a:t>
          </a:r>
        </a:p>
        <a:p>
          <a:r>
            <a:rPr lang="fr-FR" sz="1600" dirty="0"/>
            <a:t>40 ailettes (surface 0.3 m²)</a:t>
          </a:r>
        </a:p>
        <a:p>
          <a:r>
            <a:rPr lang="fr-FR" sz="1600" dirty="0"/>
            <a:t>MCP : 1 kg</a:t>
          </a:r>
        </a:p>
        <a:p>
          <a:r>
            <a:rPr lang="fr-FR" sz="1600" dirty="0"/>
            <a:t>Dimensions totales : 31x40x14 cm (0.0174 m³)</a:t>
          </a:r>
        </a:p>
      </dgm:t>
    </dgm:pt>
    <dgm:pt modelId="{2F4E32B3-47AC-4AA6-98F7-111C974D45F8}" type="parTrans" cxnId="{4660DB0F-C57E-49DE-B3F3-5CE4B47546B5}">
      <dgm:prSet/>
      <dgm:spPr/>
      <dgm:t>
        <a:bodyPr/>
        <a:lstStyle/>
        <a:p>
          <a:endParaRPr lang="fr-FR"/>
        </a:p>
      </dgm:t>
    </dgm:pt>
    <dgm:pt modelId="{AD106B74-B15A-4FEE-B022-0B068A4A57CF}" type="sibTrans" cxnId="{4660DB0F-C57E-49DE-B3F3-5CE4B47546B5}">
      <dgm:prSet/>
      <dgm:spPr/>
      <dgm:t>
        <a:bodyPr/>
        <a:lstStyle/>
        <a:p>
          <a:endParaRPr lang="fr-FR"/>
        </a:p>
      </dgm:t>
    </dgm:pt>
    <dgm:pt modelId="{1CFA686A-E9AB-400F-BED8-56B96222F49F}">
      <dgm:prSet phldrT="[Texte]" custT="1"/>
      <dgm:spPr/>
      <dgm:t>
        <a:bodyPr/>
        <a:lstStyle/>
        <a:p>
          <a:pPr>
            <a:buFontTx/>
            <a:buChar char="-"/>
          </a:pP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Dimensions (sans isolation) : 40x40x47 cm (0.070 </a:t>
          </a:r>
          <a:r>
            <a:rPr lang="fr-FR" sz="1600" dirty="0">
              <a:solidFill>
                <a:schemeClr val="bg1"/>
              </a:solidFill>
            </a:rPr>
            <a:t>m³</a:t>
          </a: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)</a:t>
          </a:r>
        </a:p>
        <a:p>
          <a:pPr>
            <a:buFontTx/>
            <a:buChar char="-"/>
          </a:pP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176 ailettes (surface 3.8 m²)</a:t>
          </a:r>
        </a:p>
        <a:p>
          <a:pPr>
            <a:buFontTx/>
            <a:buChar char="-"/>
          </a:pP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MCP : 42 kg</a:t>
          </a:r>
        </a:p>
        <a:p>
          <a:pPr>
            <a:buFontTx/>
            <a:buChar char="-"/>
          </a:pP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Dimensions totales : 56x56x71 cm (0.2227 </a:t>
          </a:r>
          <a:r>
            <a:rPr lang="fr-FR" sz="1600" dirty="0"/>
            <a:t>m³</a:t>
          </a:r>
          <a:r>
            <a:rPr lang="fr-FR" sz="16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)</a:t>
          </a:r>
          <a:endParaRPr lang="fr-FR" sz="1600" dirty="0">
            <a:solidFill>
              <a:schemeClr val="bg1"/>
            </a:solidFill>
          </a:endParaRPr>
        </a:p>
      </dgm:t>
    </dgm:pt>
    <dgm:pt modelId="{921C65AE-C67D-4C90-91E8-B74ED69A2210}" type="parTrans" cxnId="{C3F498BC-0E18-4BDB-B0B5-CAC4A51F8A30}">
      <dgm:prSet/>
      <dgm:spPr/>
      <dgm:t>
        <a:bodyPr/>
        <a:lstStyle/>
        <a:p>
          <a:endParaRPr lang="fr-FR"/>
        </a:p>
      </dgm:t>
    </dgm:pt>
    <dgm:pt modelId="{FF87F239-12E8-40E5-AD78-2E104483B835}" type="sibTrans" cxnId="{C3F498BC-0E18-4BDB-B0B5-CAC4A51F8A30}">
      <dgm:prSet/>
      <dgm:spPr/>
      <dgm:t>
        <a:bodyPr/>
        <a:lstStyle/>
        <a:p>
          <a:endParaRPr lang="fr-FR"/>
        </a:p>
      </dgm:t>
    </dgm:pt>
    <dgm:pt modelId="{1767AFE8-856F-4093-9B4D-4AB6AE0DD736}" type="pres">
      <dgm:prSet presAssocID="{3BBFC39D-6F06-477A-BD93-DBE806EC5B40}" presName="Name0" presStyleCnt="0">
        <dgm:presLayoutVars>
          <dgm:dir/>
          <dgm:resizeHandles val="exact"/>
        </dgm:presLayoutVars>
      </dgm:prSet>
      <dgm:spPr/>
    </dgm:pt>
    <dgm:pt modelId="{32F2D7D6-70FC-4ADB-8497-F098DDAAA16C}" type="pres">
      <dgm:prSet presAssocID="{3BBFC39D-6F06-477A-BD93-DBE806EC5B40}" presName="bkgdShp" presStyleLbl="alignAccFollowNode1" presStyleIdx="0" presStyleCnt="1"/>
      <dgm:spPr/>
    </dgm:pt>
    <dgm:pt modelId="{38F281C3-59C9-44F1-B36A-54E7A4121EF0}" type="pres">
      <dgm:prSet presAssocID="{3BBFC39D-6F06-477A-BD93-DBE806EC5B40}" presName="linComp" presStyleCnt="0"/>
      <dgm:spPr/>
    </dgm:pt>
    <dgm:pt modelId="{412C0525-FB4C-4639-B8C4-8E44D0130897}" type="pres">
      <dgm:prSet presAssocID="{AE5AF4F1-CE21-4DA2-9713-35776272EF48}" presName="compNode" presStyleCnt="0"/>
      <dgm:spPr/>
    </dgm:pt>
    <dgm:pt modelId="{9B346253-439E-4A9B-87B7-57D391ADE722}" type="pres">
      <dgm:prSet presAssocID="{AE5AF4F1-CE21-4DA2-9713-35776272EF48}" presName="node" presStyleLbl="node1" presStyleIdx="0" presStyleCnt="2">
        <dgm:presLayoutVars>
          <dgm:bulletEnabled val="1"/>
        </dgm:presLayoutVars>
      </dgm:prSet>
      <dgm:spPr/>
    </dgm:pt>
    <dgm:pt modelId="{B970B2B8-E6A7-4207-BD3E-68296D46FA6D}" type="pres">
      <dgm:prSet presAssocID="{AE5AF4F1-CE21-4DA2-9713-35776272EF48}" presName="invisiNode" presStyleLbl="node1" presStyleIdx="0" presStyleCnt="2"/>
      <dgm:spPr/>
    </dgm:pt>
    <dgm:pt modelId="{528CC979-E5AA-4CEF-BCD0-E672F4268F9C}" type="pres">
      <dgm:prSet presAssocID="{AE5AF4F1-CE21-4DA2-9713-35776272EF48}" presName="imagNode" presStyleLbl="fgImgPlace1" presStyleIdx="0" presStyleCnt="2"/>
      <dgm:spPr>
        <a:solidFill>
          <a:srgbClr val="E1E9D6"/>
        </a:solidFill>
        <a:ln>
          <a:noFill/>
        </a:ln>
      </dgm:spPr>
    </dgm:pt>
    <dgm:pt modelId="{5EB22883-4D45-4210-B948-1627E05E91D2}" type="pres">
      <dgm:prSet presAssocID="{AD106B74-B15A-4FEE-B022-0B068A4A57CF}" presName="sibTrans" presStyleLbl="sibTrans2D1" presStyleIdx="0" presStyleCnt="0"/>
      <dgm:spPr/>
    </dgm:pt>
    <dgm:pt modelId="{33FB8C2F-074D-434A-A159-FAFFE9F1D629}" type="pres">
      <dgm:prSet presAssocID="{1CFA686A-E9AB-400F-BED8-56B96222F49F}" presName="compNode" presStyleCnt="0"/>
      <dgm:spPr/>
    </dgm:pt>
    <dgm:pt modelId="{283BEAC5-C5E3-4A4E-955E-B6086A870AE9}" type="pres">
      <dgm:prSet presAssocID="{1CFA686A-E9AB-400F-BED8-56B96222F49F}" presName="node" presStyleLbl="node1" presStyleIdx="1" presStyleCnt="2">
        <dgm:presLayoutVars>
          <dgm:bulletEnabled val="1"/>
        </dgm:presLayoutVars>
      </dgm:prSet>
      <dgm:spPr/>
    </dgm:pt>
    <dgm:pt modelId="{E0C66D7C-F900-4543-AA8E-9C4293C85115}" type="pres">
      <dgm:prSet presAssocID="{1CFA686A-E9AB-400F-BED8-56B96222F49F}" presName="invisiNode" presStyleLbl="node1" presStyleIdx="1" presStyleCnt="2"/>
      <dgm:spPr/>
    </dgm:pt>
    <dgm:pt modelId="{2036E062-D99B-4F46-8512-CAEE46A8DF38}" type="pres">
      <dgm:prSet presAssocID="{1CFA686A-E9AB-400F-BED8-56B96222F49F}" presName="imagNode" presStyleLbl="fgImgPlace1" presStyleIdx="1" presStyleCnt="2"/>
      <dgm:spPr>
        <a:solidFill>
          <a:srgbClr val="E1E9D6"/>
        </a:solidFill>
        <a:ln>
          <a:noFill/>
        </a:ln>
      </dgm:spPr>
    </dgm:pt>
  </dgm:ptLst>
  <dgm:cxnLst>
    <dgm:cxn modelId="{7DE69707-3DD2-48B8-89EC-E8397E712CFD}" type="presOf" srcId="{3BBFC39D-6F06-477A-BD93-DBE806EC5B40}" destId="{1767AFE8-856F-4093-9B4D-4AB6AE0DD736}" srcOrd="0" destOrd="0" presId="urn:microsoft.com/office/officeart/2005/8/layout/pList2"/>
    <dgm:cxn modelId="{4660DB0F-C57E-49DE-B3F3-5CE4B47546B5}" srcId="{3BBFC39D-6F06-477A-BD93-DBE806EC5B40}" destId="{AE5AF4F1-CE21-4DA2-9713-35776272EF48}" srcOrd="0" destOrd="0" parTransId="{2F4E32B3-47AC-4AA6-98F7-111C974D45F8}" sibTransId="{AD106B74-B15A-4FEE-B022-0B068A4A57CF}"/>
    <dgm:cxn modelId="{A983ED1C-CCDA-4BD4-A166-7121F3D614B0}" type="presOf" srcId="{1CFA686A-E9AB-400F-BED8-56B96222F49F}" destId="{283BEAC5-C5E3-4A4E-955E-B6086A870AE9}" srcOrd="0" destOrd="0" presId="urn:microsoft.com/office/officeart/2005/8/layout/pList2"/>
    <dgm:cxn modelId="{0A3A8E3A-7064-44E2-8638-8A80F9B21403}" type="presOf" srcId="{AE5AF4F1-CE21-4DA2-9713-35776272EF48}" destId="{9B346253-439E-4A9B-87B7-57D391ADE722}" srcOrd="0" destOrd="0" presId="urn:microsoft.com/office/officeart/2005/8/layout/pList2"/>
    <dgm:cxn modelId="{C3F498BC-0E18-4BDB-B0B5-CAC4A51F8A30}" srcId="{3BBFC39D-6F06-477A-BD93-DBE806EC5B40}" destId="{1CFA686A-E9AB-400F-BED8-56B96222F49F}" srcOrd="1" destOrd="0" parTransId="{921C65AE-C67D-4C90-91E8-B74ED69A2210}" sibTransId="{FF87F239-12E8-40E5-AD78-2E104483B835}"/>
    <dgm:cxn modelId="{7D67C2FF-D2E6-44FA-BA55-663A2F54A816}" type="presOf" srcId="{AD106B74-B15A-4FEE-B022-0B068A4A57CF}" destId="{5EB22883-4D45-4210-B948-1627E05E91D2}" srcOrd="0" destOrd="0" presId="urn:microsoft.com/office/officeart/2005/8/layout/pList2"/>
    <dgm:cxn modelId="{6B83C30A-028A-415E-B10E-BF10E05ECB8E}" type="presParOf" srcId="{1767AFE8-856F-4093-9B4D-4AB6AE0DD736}" destId="{32F2D7D6-70FC-4ADB-8497-F098DDAAA16C}" srcOrd="0" destOrd="0" presId="urn:microsoft.com/office/officeart/2005/8/layout/pList2"/>
    <dgm:cxn modelId="{ECBB9D03-0BC5-42DB-ABB7-EC5B58CFAF44}" type="presParOf" srcId="{1767AFE8-856F-4093-9B4D-4AB6AE0DD736}" destId="{38F281C3-59C9-44F1-B36A-54E7A4121EF0}" srcOrd="1" destOrd="0" presId="urn:microsoft.com/office/officeart/2005/8/layout/pList2"/>
    <dgm:cxn modelId="{77DC0494-D1E7-462A-B85D-9232ECD20EF2}" type="presParOf" srcId="{38F281C3-59C9-44F1-B36A-54E7A4121EF0}" destId="{412C0525-FB4C-4639-B8C4-8E44D0130897}" srcOrd="0" destOrd="0" presId="urn:microsoft.com/office/officeart/2005/8/layout/pList2"/>
    <dgm:cxn modelId="{1641A976-CF51-4C4A-8B1B-4D4993D71DED}" type="presParOf" srcId="{412C0525-FB4C-4639-B8C4-8E44D0130897}" destId="{9B346253-439E-4A9B-87B7-57D391ADE722}" srcOrd="0" destOrd="0" presId="urn:microsoft.com/office/officeart/2005/8/layout/pList2"/>
    <dgm:cxn modelId="{562319EE-9D00-44B0-BE0B-FA293C48047C}" type="presParOf" srcId="{412C0525-FB4C-4639-B8C4-8E44D0130897}" destId="{B970B2B8-E6A7-4207-BD3E-68296D46FA6D}" srcOrd="1" destOrd="0" presId="urn:microsoft.com/office/officeart/2005/8/layout/pList2"/>
    <dgm:cxn modelId="{B3A7297F-1282-4CDD-82BD-F58070C46880}" type="presParOf" srcId="{412C0525-FB4C-4639-B8C4-8E44D0130897}" destId="{528CC979-E5AA-4CEF-BCD0-E672F4268F9C}" srcOrd="2" destOrd="0" presId="urn:microsoft.com/office/officeart/2005/8/layout/pList2"/>
    <dgm:cxn modelId="{B6150A32-8796-4DDA-8DB3-0A5AB037A435}" type="presParOf" srcId="{38F281C3-59C9-44F1-B36A-54E7A4121EF0}" destId="{5EB22883-4D45-4210-B948-1627E05E91D2}" srcOrd="1" destOrd="0" presId="urn:microsoft.com/office/officeart/2005/8/layout/pList2"/>
    <dgm:cxn modelId="{30DB8B26-9826-4828-BCE5-0C8B1F9140C9}" type="presParOf" srcId="{38F281C3-59C9-44F1-B36A-54E7A4121EF0}" destId="{33FB8C2F-074D-434A-A159-FAFFE9F1D629}" srcOrd="2" destOrd="0" presId="urn:microsoft.com/office/officeart/2005/8/layout/pList2"/>
    <dgm:cxn modelId="{ADD27A6D-CB60-4225-96C7-2F9AA8223BFC}" type="presParOf" srcId="{33FB8C2F-074D-434A-A159-FAFFE9F1D629}" destId="{283BEAC5-C5E3-4A4E-955E-B6086A870AE9}" srcOrd="0" destOrd="0" presId="urn:microsoft.com/office/officeart/2005/8/layout/pList2"/>
    <dgm:cxn modelId="{EF4F964A-64BB-4C7D-86D0-382EDDD45F4A}" type="presParOf" srcId="{33FB8C2F-074D-434A-A159-FAFFE9F1D629}" destId="{E0C66D7C-F900-4543-AA8E-9C4293C85115}" srcOrd="1" destOrd="0" presId="urn:microsoft.com/office/officeart/2005/8/layout/pList2"/>
    <dgm:cxn modelId="{A5D57F86-908E-4743-9511-535EB3EE6078}" type="presParOf" srcId="{33FB8C2F-074D-434A-A159-FAFFE9F1D629}" destId="{2036E062-D99B-4F46-8512-CAEE46A8DF38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6379BE-058D-4D68-B6E4-6CC163BC9BBB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D652190D-DFB1-4BD0-896C-79847470221A}">
      <dgm:prSet phldrT="[Texte]"/>
      <dgm:spPr/>
      <dgm:t>
        <a:bodyPr/>
        <a:lstStyle/>
        <a:p>
          <a:r>
            <a:rPr lang="fr-FR" dirty="0"/>
            <a:t>Modélisation</a:t>
          </a:r>
        </a:p>
      </dgm:t>
    </dgm:pt>
    <dgm:pt modelId="{4C69CA09-B322-465D-93D3-18A836FF8D1D}" type="parTrans" cxnId="{73B43F6C-285F-4480-9AFE-5DFE5DD07659}">
      <dgm:prSet/>
      <dgm:spPr/>
      <dgm:t>
        <a:bodyPr/>
        <a:lstStyle/>
        <a:p>
          <a:endParaRPr lang="fr-FR"/>
        </a:p>
      </dgm:t>
    </dgm:pt>
    <dgm:pt modelId="{C9CB1A33-F788-47C4-8D43-E1DB2A7BCBF0}" type="sibTrans" cxnId="{73B43F6C-285F-4480-9AFE-5DFE5DD07659}">
      <dgm:prSet/>
      <dgm:spPr/>
      <dgm:t>
        <a:bodyPr/>
        <a:lstStyle/>
        <a:p>
          <a:endParaRPr lang="fr-FR"/>
        </a:p>
      </dgm:t>
    </dgm:pt>
    <dgm:pt modelId="{E97B1612-5D32-454B-B308-217EBBB7155C}">
      <dgm:prSet phldrT="[Texte]" custT="1"/>
      <dgm:spPr/>
      <dgm:t>
        <a:bodyPr/>
        <a:lstStyle/>
        <a:p>
          <a:r>
            <a:rPr lang="fr-FR" sz="1400" b="1" dirty="0"/>
            <a:t>Modèle dynamique 2D</a:t>
          </a:r>
        </a:p>
      </dgm:t>
    </dgm:pt>
    <dgm:pt modelId="{2C529480-2793-40A0-9981-F64D9777C946}" type="parTrans" cxnId="{0846F2A6-37F0-4302-A822-57AF39B3815C}">
      <dgm:prSet/>
      <dgm:spPr/>
      <dgm:t>
        <a:bodyPr/>
        <a:lstStyle/>
        <a:p>
          <a:endParaRPr lang="fr-FR"/>
        </a:p>
      </dgm:t>
    </dgm:pt>
    <dgm:pt modelId="{22FEE945-2C6A-431A-9221-E0CB0869EDBC}" type="sibTrans" cxnId="{0846F2A6-37F0-4302-A822-57AF39B3815C}">
      <dgm:prSet/>
      <dgm:spPr/>
      <dgm:t>
        <a:bodyPr/>
        <a:lstStyle/>
        <a:p>
          <a:endParaRPr lang="fr-FR"/>
        </a:p>
      </dgm:t>
    </dgm:pt>
    <dgm:pt modelId="{EA15B00C-28D1-4971-B03F-DFD3DC02A2FE}">
      <dgm:prSet phldrT="[Texte]" custT="1"/>
      <dgm:spPr/>
      <dgm:t>
        <a:bodyPr/>
        <a:lstStyle/>
        <a:p>
          <a:r>
            <a:rPr lang="fr-FR" sz="1400" dirty="0"/>
            <a:t>Stockages latents (MCP) &amp; capteurs thermiques</a:t>
          </a:r>
        </a:p>
      </dgm:t>
    </dgm:pt>
    <dgm:pt modelId="{86E2A28C-A9DB-4E23-850F-45AF9221D0AA}" type="parTrans" cxnId="{A38D1345-346C-4043-92D7-C7CFE5DF4D89}">
      <dgm:prSet/>
      <dgm:spPr/>
      <dgm:t>
        <a:bodyPr/>
        <a:lstStyle/>
        <a:p>
          <a:endParaRPr lang="fr-FR"/>
        </a:p>
      </dgm:t>
    </dgm:pt>
    <dgm:pt modelId="{F871F560-9621-4FE1-9B87-54B07933643A}" type="sibTrans" cxnId="{A38D1345-346C-4043-92D7-C7CFE5DF4D89}">
      <dgm:prSet/>
      <dgm:spPr/>
      <dgm:t>
        <a:bodyPr/>
        <a:lstStyle/>
        <a:p>
          <a:endParaRPr lang="fr-FR"/>
        </a:p>
      </dgm:t>
    </dgm:pt>
    <dgm:pt modelId="{C735C29A-A481-449E-AD4C-05FC77EF5FEB}">
      <dgm:prSet phldrT="[Texte]"/>
      <dgm:spPr/>
      <dgm:t>
        <a:bodyPr/>
        <a:lstStyle/>
        <a:p>
          <a:r>
            <a:rPr lang="fr-FR" dirty="0"/>
            <a:t>Banc expérimental</a:t>
          </a:r>
        </a:p>
      </dgm:t>
    </dgm:pt>
    <dgm:pt modelId="{A0D3CD09-E4AA-42C1-8044-7CE51152BE33}" type="parTrans" cxnId="{14FB2481-A46C-4B24-8C8F-DF66BF50B50F}">
      <dgm:prSet/>
      <dgm:spPr/>
      <dgm:t>
        <a:bodyPr/>
        <a:lstStyle/>
        <a:p>
          <a:endParaRPr lang="fr-FR"/>
        </a:p>
      </dgm:t>
    </dgm:pt>
    <dgm:pt modelId="{80693522-90CC-41AC-91BC-4E2D90301BF3}" type="sibTrans" cxnId="{14FB2481-A46C-4B24-8C8F-DF66BF50B50F}">
      <dgm:prSet/>
      <dgm:spPr/>
      <dgm:t>
        <a:bodyPr/>
        <a:lstStyle/>
        <a:p>
          <a:endParaRPr lang="fr-FR"/>
        </a:p>
      </dgm:t>
    </dgm:pt>
    <dgm:pt modelId="{622FC84E-E68F-4B34-82F2-71C4E65B7633}">
      <dgm:prSet phldrT="[Texte]" custT="1"/>
      <dgm:spPr/>
      <dgm:t>
        <a:bodyPr/>
        <a:lstStyle/>
        <a:p>
          <a:r>
            <a:rPr lang="fr-FR" sz="1400" b="1" dirty="0"/>
            <a:t>Prototype</a:t>
          </a:r>
        </a:p>
      </dgm:t>
    </dgm:pt>
    <dgm:pt modelId="{B9C4D43D-F9EE-4043-A899-4F5564116206}" type="parTrans" cxnId="{DBA6362C-0075-4666-AF4C-D271BAB053D8}">
      <dgm:prSet/>
      <dgm:spPr/>
      <dgm:t>
        <a:bodyPr/>
        <a:lstStyle/>
        <a:p>
          <a:endParaRPr lang="fr-FR"/>
        </a:p>
      </dgm:t>
    </dgm:pt>
    <dgm:pt modelId="{AEAB1194-840B-4539-9E39-01E3459B697C}" type="sibTrans" cxnId="{DBA6362C-0075-4666-AF4C-D271BAB053D8}">
      <dgm:prSet/>
      <dgm:spPr/>
      <dgm:t>
        <a:bodyPr/>
        <a:lstStyle/>
        <a:p>
          <a:endParaRPr lang="fr-FR"/>
        </a:p>
      </dgm:t>
    </dgm:pt>
    <dgm:pt modelId="{64F70570-782E-4A64-877B-BD595630EF3B}">
      <dgm:prSet phldrT="[Texte]" custT="1"/>
      <dgm:spPr/>
      <dgm:t>
        <a:bodyPr/>
        <a:lstStyle/>
        <a:p>
          <a:r>
            <a:rPr lang="fr-FR" sz="1400" b="1" dirty="0"/>
            <a:t>Validations expérimentales</a:t>
          </a:r>
        </a:p>
      </dgm:t>
    </dgm:pt>
    <dgm:pt modelId="{6D994BD6-FC2A-4871-BA38-2C488A950FED}" type="parTrans" cxnId="{710D6B75-1DE5-40BB-94F3-2F24AD72882C}">
      <dgm:prSet/>
      <dgm:spPr/>
      <dgm:t>
        <a:bodyPr/>
        <a:lstStyle/>
        <a:p>
          <a:endParaRPr lang="fr-FR"/>
        </a:p>
      </dgm:t>
    </dgm:pt>
    <dgm:pt modelId="{EE7F486F-358C-4F3E-944C-2F5D8C96EE1D}" type="sibTrans" cxnId="{710D6B75-1DE5-40BB-94F3-2F24AD72882C}">
      <dgm:prSet/>
      <dgm:spPr/>
      <dgm:t>
        <a:bodyPr/>
        <a:lstStyle/>
        <a:p>
          <a:endParaRPr lang="fr-FR"/>
        </a:p>
      </dgm:t>
    </dgm:pt>
    <dgm:pt modelId="{67A56A48-5FB3-4466-A318-CB16AE0DB8E9}">
      <dgm:prSet phldrT="[Texte]"/>
      <dgm:spPr/>
      <dgm:t>
        <a:bodyPr/>
        <a:lstStyle/>
        <a:p>
          <a:r>
            <a:rPr lang="fr-FR" dirty="0"/>
            <a:t>Simulations</a:t>
          </a:r>
        </a:p>
      </dgm:t>
    </dgm:pt>
    <dgm:pt modelId="{DB2D6126-E1D5-490B-BEA6-21732E3D250A}" type="parTrans" cxnId="{52A65C29-054D-4B6E-BFE6-D720065CE073}">
      <dgm:prSet/>
      <dgm:spPr/>
      <dgm:t>
        <a:bodyPr/>
        <a:lstStyle/>
        <a:p>
          <a:endParaRPr lang="fr-FR"/>
        </a:p>
      </dgm:t>
    </dgm:pt>
    <dgm:pt modelId="{F865B346-E988-4903-A058-2FF704231FBA}" type="sibTrans" cxnId="{52A65C29-054D-4B6E-BFE6-D720065CE073}">
      <dgm:prSet/>
      <dgm:spPr/>
      <dgm:t>
        <a:bodyPr/>
        <a:lstStyle/>
        <a:p>
          <a:endParaRPr lang="fr-FR"/>
        </a:p>
      </dgm:t>
    </dgm:pt>
    <dgm:pt modelId="{F979FC9A-F6D2-49E3-A067-DBDB541FA133}">
      <dgm:prSet phldrT="[Texte]" custT="1"/>
      <dgm:spPr/>
      <dgm:t>
        <a:bodyPr/>
        <a:lstStyle/>
        <a:p>
          <a:r>
            <a:rPr lang="fr-FR" sz="1400" b="1" dirty="0"/>
            <a:t>Étude de sensibilité échelle batterie unitaire </a:t>
          </a:r>
          <a:r>
            <a:rPr lang="fr-FR" sz="1400" dirty="0"/>
            <a:t>: dimensions (distance </a:t>
          </a:r>
          <a:r>
            <a:rPr lang="fr-FR" sz="1400" dirty="0" err="1"/>
            <a:t>intermodule</a:t>
          </a:r>
          <a:r>
            <a:rPr lang="fr-FR" sz="1400" dirty="0"/>
            <a:t> &amp; nombre de modules)</a:t>
          </a:r>
        </a:p>
      </dgm:t>
    </dgm:pt>
    <dgm:pt modelId="{F32CCD22-4143-40B0-A8B2-C90D8E0FF6D1}" type="parTrans" cxnId="{026D1AA9-80A2-40E9-8253-E8BA7A947F5C}">
      <dgm:prSet/>
      <dgm:spPr/>
      <dgm:t>
        <a:bodyPr/>
        <a:lstStyle/>
        <a:p>
          <a:endParaRPr lang="fr-FR"/>
        </a:p>
      </dgm:t>
    </dgm:pt>
    <dgm:pt modelId="{7EBE55BC-CF6F-4F24-A477-3FC6AB75A1AC}" type="sibTrans" cxnId="{026D1AA9-80A2-40E9-8253-E8BA7A947F5C}">
      <dgm:prSet/>
      <dgm:spPr/>
      <dgm:t>
        <a:bodyPr/>
        <a:lstStyle/>
        <a:p>
          <a:endParaRPr lang="fr-FR"/>
        </a:p>
      </dgm:t>
    </dgm:pt>
    <dgm:pt modelId="{EF53F044-8DCC-440D-91D2-B9D4EA8F85D6}">
      <dgm:prSet phldrT="[Texte]" custT="1"/>
      <dgm:spPr/>
      <dgm:t>
        <a:bodyPr/>
        <a:lstStyle/>
        <a:p>
          <a:r>
            <a:rPr lang="fr-FR" sz="1400" dirty="0"/>
            <a:t>Algorithme déterministe</a:t>
          </a:r>
        </a:p>
      </dgm:t>
    </dgm:pt>
    <dgm:pt modelId="{01E14AB5-3C63-4100-A2A9-8EB3A498D53C}" type="parTrans" cxnId="{CE3C50A6-218C-40D4-A295-7AC5D515C120}">
      <dgm:prSet/>
      <dgm:spPr/>
      <dgm:t>
        <a:bodyPr/>
        <a:lstStyle/>
        <a:p>
          <a:endParaRPr lang="fr-FR"/>
        </a:p>
      </dgm:t>
    </dgm:pt>
    <dgm:pt modelId="{96F99A12-B72C-4895-93BF-CA0096C37816}" type="sibTrans" cxnId="{CE3C50A6-218C-40D4-A295-7AC5D515C120}">
      <dgm:prSet/>
      <dgm:spPr/>
      <dgm:t>
        <a:bodyPr/>
        <a:lstStyle/>
        <a:p>
          <a:endParaRPr lang="fr-FR"/>
        </a:p>
      </dgm:t>
    </dgm:pt>
    <dgm:pt modelId="{666F0024-1D1E-4D7B-923D-E03742D89D8F}">
      <dgm:prSet phldrT="[Texte]"/>
      <dgm:spPr/>
      <dgm:t>
        <a:bodyPr/>
        <a:lstStyle/>
        <a:p>
          <a:r>
            <a:rPr lang="fr-FR" dirty="0"/>
            <a:t>Optimisation</a:t>
          </a:r>
        </a:p>
      </dgm:t>
    </dgm:pt>
    <dgm:pt modelId="{643DCE69-B518-4565-9E33-A5F588EA5CE9}" type="parTrans" cxnId="{80720EEB-F020-414B-8DBF-7E7F528FBA5A}">
      <dgm:prSet/>
      <dgm:spPr/>
      <dgm:t>
        <a:bodyPr/>
        <a:lstStyle/>
        <a:p>
          <a:endParaRPr lang="fr-FR"/>
        </a:p>
      </dgm:t>
    </dgm:pt>
    <dgm:pt modelId="{F31F7136-DEE7-411F-A860-21FD2A7A760D}" type="sibTrans" cxnId="{80720EEB-F020-414B-8DBF-7E7F528FBA5A}">
      <dgm:prSet/>
      <dgm:spPr/>
      <dgm:t>
        <a:bodyPr/>
        <a:lstStyle/>
        <a:p>
          <a:endParaRPr lang="fr-FR"/>
        </a:p>
      </dgm:t>
    </dgm:pt>
    <dgm:pt modelId="{6E70CA19-AE96-46E0-9765-6C68FEB11998}">
      <dgm:prSet phldrT="[Texte]" custT="1"/>
      <dgm:spPr/>
      <dgm:t>
        <a:bodyPr/>
        <a:lstStyle/>
        <a:p>
          <a:r>
            <a:rPr lang="fr-FR" sz="1400" b="1" dirty="0"/>
            <a:t>Fonction objectif </a:t>
          </a:r>
          <a:r>
            <a:rPr lang="fr-FR" sz="1400" dirty="0"/>
            <a:t>: performance énergétique &amp; OPEX (Prix de l’électricité consommée)</a:t>
          </a:r>
        </a:p>
      </dgm:t>
    </dgm:pt>
    <dgm:pt modelId="{2B4326F1-4BD3-4997-B04F-0332C7484222}" type="parTrans" cxnId="{2272D2EC-9A0E-4153-AA6B-41AC622CABC8}">
      <dgm:prSet/>
      <dgm:spPr/>
      <dgm:t>
        <a:bodyPr/>
        <a:lstStyle/>
        <a:p>
          <a:endParaRPr lang="fr-FR"/>
        </a:p>
      </dgm:t>
    </dgm:pt>
    <dgm:pt modelId="{6D2AC84B-8903-4D43-B824-88C153513C34}" type="sibTrans" cxnId="{2272D2EC-9A0E-4153-AA6B-41AC622CABC8}">
      <dgm:prSet/>
      <dgm:spPr/>
      <dgm:t>
        <a:bodyPr/>
        <a:lstStyle/>
        <a:p>
          <a:endParaRPr lang="fr-FR"/>
        </a:p>
      </dgm:t>
    </dgm:pt>
    <dgm:pt modelId="{66AABFEA-B4C1-4D45-8D7E-1D68C1BA88A7}">
      <dgm:prSet phldrT="[Texte]" custT="1"/>
      <dgm:spPr/>
      <dgm:t>
        <a:bodyPr/>
        <a:lstStyle/>
        <a:p>
          <a:r>
            <a:rPr lang="fr-FR" sz="1400" b="1" dirty="0"/>
            <a:t>Variables</a:t>
          </a:r>
          <a:r>
            <a:rPr lang="fr-FR" sz="1400" dirty="0"/>
            <a:t> : débits opératoires</a:t>
          </a:r>
        </a:p>
      </dgm:t>
    </dgm:pt>
    <dgm:pt modelId="{D980F879-F5A0-49EF-BA01-F71325F7D1F7}" type="parTrans" cxnId="{5D7684E9-D203-491C-AD7A-EDDB6CF9A308}">
      <dgm:prSet/>
      <dgm:spPr/>
      <dgm:t>
        <a:bodyPr/>
        <a:lstStyle/>
        <a:p>
          <a:endParaRPr lang="fr-FR"/>
        </a:p>
      </dgm:t>
    </dgm:pt>
    <dgm:pt modelId="{FC1DD1ED-167A-4D2C-A470-69F373EED3F5}" type="sibTrans" cxnId="{5D7684E9-D203-491C-AD7A-EDDB6CF9A308}">
      <dgm:prSet/>
      <dgm:spPr/>
      <dgm:t>
        <a:bodyPr/>
        <a:lstStyle/>
        <a:p>
          <a:endParaRPr lang="fr-FR"/>
        </a:p>
      </dgm:t>
    </dgm:pt>
    <dgm:pt modelId="{C3DCD239-3A20-494F-AED4-09756957CB4B}">
      <dgm:prSet phldrT="[Texte]" custT="1"/>
      <dgm:spPr/>
      <dgm:t>
        <a:bodyPr/>
        <a:lstStyle/>
        <a:p>
          <a:r>
            <a:rPr lang="fr-FR" sz="1400" b="1" dirty="0"/>
            <a:t>Étude de sensibilité échelle système </a:t>
          </a:r>
          <a:r>
            <a:rPr lang="fr-FR" sz="1400" dirty="0"/>
            <a:t>: surface de captation &amp; nombre de batteries unitaires en parallèle</a:t>
          </a:r>
        </a:p>
      </dgm:t>
    </dgm:pt>
    <dgm:pt modelId="{A2319B16-7383-4E5B-8290-D85376F3620C}" type="parTrans" cxnId="{A2F4D6EC-78E0-4052-BBAF-EE9A180FB9CA}">
      <dgm:prSet/>
      <dgm:spPr/>
      <dgm:t>
        <a:bodyPr/>
        <a:lstStyle/>
        <a:p>
          <a:endParaRPr lang="fr-FR"/>
        </a:p>
      </dgm:t>
    </dgm:pt>
    <dgm:pt modelId="{075B13B7-9B99-4F2B-9B72-3783BEC41049}" type="sibTrans" cxnId="{A2F4D6EC-78E0-4052-BBAF-EE9A180FB9CA}">
      <dgm:prSet/>
      <dgm:spPr/>
      <dgm:t>
        <a:bodyPr/>
        <a:lstStyle/>
        <a:p>
          <a:endParaRPr lang="fr-FR"/>
        </a:p>
      </dgm:t>
    </dgm:pt>
    <dgm:pt modelId="{043C0F63-17C4-42B1-ADD0-89A606944664}">
      <dgm:prSet phldrT="[Texte]" custT="1"/>
      <dgm:spPr/>
      <dgm:t>
        <a:bodyPr/>
        <a:lstStyle/>
        <a:p>
          <a:r>
            <a:rPr lang="fr-FR" sz="1400" dirty="0"/>
            <a:t>8 jours étudiés en hiver et en été</a:t>
          </a:r>
        </a:p>
      </dgm:t>
    </dgm:pt>
    <dgm:pt modelId="{08783782-9A1A-4ED2-BC5C-D3C9FA730A72}" type="parTrans" cxnId="{E176842A-CF33-4262-9258-2D7229CB759E}">
      <dgm:prSet/>
      <dgm:spPr/>
      <dgm:t>
        <a:bodyPr/>
        <a:lstStyle/>
        <a:p>
          <a:endParaRPr lang="fr-FR"/>
        </a:p>
      </dgm:t>
    </dgm:pt>
    <dgm:pt modelId="{B64A138E-7DBD-4229-8EDF-DE09CA93E670}" type="sibTrans" cxnId="{E176842A-CF33-4262-9258-2D7229CB759E}">
      <dgm:prSet/>
      <dgm:spPr/>
      <dgm:t>
        <a:bodyPr/>
        <a:lstStyle/>
        <a:p>
          <a:endParaRPr lang="fr-FR"/>
        </a:p>
      </dgm:t>
    </dgm:pt>
    <dgm:pt modelId="{86F7C00A-D30B-4736-A35D-C384EF66CE1F}">
      <dgm:prSet phldrT="[Texte]" custT="1"/>
      <dgm:spPr/>
      <dgm:t>
        <a:bodyPr/>
        <a:lstStyle/>
        <a:p>
          <a:r>
            <a:rPr lang="fr-FR" sz="1400" b="1" dirty="0"/>
            <a:t>Batterie unitaire </a:t>
          </a:r>
          <a:r>
            <a:rPr lang="fr-FR" sz="1400" dirty="0"/>
            <a:t>: tests des performances avec plusieurs débits</a:t>
          </a:r>
        </a:p>
      </dgm:t>
    </dgm:pt>
    <dgm:pt modelId="{84E41824-6CC1-43E9-ACC4-99D6B42BEFFF}" type="parTrans" cxnId="{6378EE4B-E0ED-4837-B7CB-30F3911A1C2E}">
      <dgm:prSet/>
      <dgm:spPr/>
      <dgm:t>
        <a:bodyPr/>
        <a:lstStyle/>
        <a:p>
          <a:endParaRPr lang="fr-FR"/>
        </a:p>
      </dgm:t>
    </dgm:pt>
    <dgm:pt modelId="{CEB01768-8A53-40CD-B78D-FC1470035057}" type="sibTrans" cxnId="{6378EE4B-E0ED-4837-B7CB-30F3911A1C2E}">
      <dgm:prSet/>
      <dgm:spPr/>
      <dgm:t>
        <a:bodyPr/>
        <a:lstStyle/>
        <a:p>
          <a:endParaRPr lang="fr-FR"/>
        </a:p>
      </dgm:t>
    </dgm:pt>
    <dgm:pt modelId="{566C2353-8E7C-4185-8AFC-2130B36CC8E6}">
      <dgm:prSet phldrT="[Texte]" custT="1"/>
      <dgm:spPr/>
      <dgm:t>
        <a:bodyPr/>
        <a:lstStyle/>
        <a:p>
          <a:r>
            <a:rPr lang="fr-FR" sz="1400" b="1" dirty="0"/>
            <a:t>Phase d’utilisation </a:t>
          </a:r>
          <a:r>
            <a:rPr lang="fr-FR" sz="1400" dirty="0"/>
            <a:t>du système</a:t>
          </a:r>
        </a:p>
      </dgm:t>
    </dgm:pt>
    <dgm:pt modelId="{70C30022-11C0-4727-B342-7EEE7CD7D92D}" type="parTrans" cxnId="{3D8D7675-02E9-4E2A-A850-5F7777D32105}">
      <dgm:prSet/>
      <dgm:spPr/>
      <dgm:t>
        <a:bodyPr/>
        <a:lstStyle/>
        <a:p>
          <a:endParaRPr lang="fr-FR"/>
        </a:p>
      </dgm:t>
    </dgm:pt>
    <dgm:pt modelId="{E248A5C4-A94A-433E-9A64-2465A20B680E}" type="sibTrans" cxnId="{3D8D7675-02E9-4E2A-A850-5F7777D32105}">
      <dgm:prSet/>
      <dgm:spPr/>
      <dgm:t>
        <a:bodyPr/>
        <a:lstStyle/>
        <a:p>
          <a:endParaRPr lang="fr-FR"/>
        </a:p>
      </dgm:t>
    </dgm:pt>
    <dgm:pt modelId="{09A32205-A640-4FB2-9462-55CB7F6A023A}">
      <dgm:prSet phldrT="[Texte]"/>
      <dgm:spPr/>
      <dgm:t>
        <a:bodyPr/>
        <a:lstStyle/>
        <a:p>
          <a:r>
            <a:rPr lang="fr-FR" dirty="0"/>
            <a:t>ACV</a:t>
          </a:r>
        </a:p>
      </dgm:t>
    </dgm:pt>
    <dgm:pt modelId="{24F4C558-B16F-4A2E-B318-83D435FB0699}" type="parTrans" cxnId="{FA82A942-81D2-43BE-A5C7-A9E5584B80EF}">
      <dgm:prSet/>
      <dgm:spPr/>
      <dgm:t>
        <a:bodyPr/>
        <a:lstStyle/>
        <a:p>
          <a:endParaRPr lang="fr-FR"/>
        </a:p>
      </dgm:t>
    </dgm:pt>
    <dgm:pt modelId="{FC4C8F74-C616-4602-A5E9-4CCAD453E934}" type="sibTrans" cxnId="{FA82A942-81D2-43BE-A5C7-A9E5584B80EF}">
      <dgm:prSet/>
      <dgm:spPr/>
      <dgm:t>
        <a:bodyPr/>
        <a:lstStyle/>
        <a:p>
          <a:endParaRPr lang="fr-FR"/>
        </a:p>
      </dgm:t>
    </dgm:pt>
    <dgm:pt modelId="{28AD275D-C6FF-4B39-8055-419EB27EBFE7}">
      <dgm:prSet phldrT="[Texte]" custT="1"/>
      <dgm:spPr/>
      <dgm:t>
        <a:bodyPr/>
        <a:lstStyle/>
        <a:p>
          <a:r>
            <a:rPr lang="fr-FR" sz="1400" dirty="0"/>
            <a:t>Empreinte écologique du système sur </a:t>
          </a:r>
          <a:r>
            <a:rPr lang="fr-FR" sz="1400" b="0" dirty="0"/>
            <a:t>tout son </a:t>
          </a:r>
          <a:r>
            <a:rPr lang="fr-FR" sz="1400" b="1" dirty="0"/>
            <a:t>cycle de vie</a:t>
          </a:r>
        </a:p>
      </dgm:t>
    </dgm:pt>
    <dgm:pt modelId="{0F2974A0-8A2C-4E95-802A-3212B07E6096}" type="parTrans" cxnId="{070765DF-714F-48B9-ADD3-A8973A7157B1}">
      <dgm:prSet/>
      <dgm:spPr/>
      <dgm:t>
        <a:bodyPr/>
        <a:lstStyle/>
        <a:p>
          <a:endParaRPr lang="fr-FR"/>
        </a:p>
      </dgm:t>
    </dgm:pt>
    <dgm:pt modelId="{96B8160E-50D3-4F60-B01E-6B0DAF18057E}" type="sibTrans" cxnId="{070765DF-714F-48B9-ADD3-A8973A7157B1}">
      <dgm:prSet/>
      <dgm:spPr/>
      <dgm:t>
        <a:bodyPr/>
        <a:lstStyle/>
        <a:p>
          <a:endParaRPr lang="fr-FR"/>
        </a:p>
      </dgm:t>
    </dgm:pt>
    <dgm:pt modelId="{2CB835A3-4EC6-4F24-ABAB-581610361620}" type="pres">
      <dgm:prSet presAssocID="{586379BE-058D-4D68-B6E4-6CC163BC9BBB}" presName="linearFlow" presStyleCnt="0">
        <dgm:presLayoutVars>
          <dgm:dir/>
          <dgm:animLvl val="lvl"/>
          <dgm:resizeHandles val="exact"/>
        </dgm:presLayoutVars>
      </dgm:prSet>
      <dgm:spPr/>
    </dgm:pt>
    <dgm:pt modelId="{3C3B3A90-4206-47AD-B5C9-336849735C7B}" type="pres">
      <dgm:prSet presAssocID="{D652190D-DFB1-4BD0-896C-79847470221A}" presName="composite" presStyleCnt="0"/>
      <dgm:spPr/>
    </dgm:pt>
    <dgm:pt modelId="{88AD5D55-226B-4CAB-9884-702E5913C678}" type="pres">
      <dgm:prSet presAssocID="{D652190D-DFB1-4BD0-896C-79847470221A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585DF5FF-B777-4654-A498-399C08C02378}" type="pres">
      <dgm:prSet presAssocID="{D652190D-DFB1-4BD0-896C-79847470221A}" presName="descendantText" presStyleLbl="alignAcc1" presStyleIdx="0" presStyleCnt="5">
        <dgm:presLayoutVars>
          <dgm:bulletEnabled val="1"/>
        </dgm:presLayoutVars>
      </dgm:prSet>
      <dgm:spPr/>
    </dgm:pt>
    <dgm:pt modelId="{73F24482-C605-4C4C-A231-F98D208E5906}" type="pres">
      <dgm:prSet presAssocID="{C9CB1A33-F788-47C4-8D43-E1DB2A7BCBF0}" presName="sp" presStyleCnt="0"/>
      <dgm:spPr/>
    </dgm:pt>
    <dgm:pt modelId="{DA7F5193-B349-4C61-841F-5291950DCE19}" type="pres">
      <dgm:prSet presAssocID="{C735C29A-A481-449E-AD4C-05FC77EF5FEB}" presName="composite" presStyleCnt="0"/>
      <dgm:spPr/>
    </dgm:pt>
    <dgm:pt modelId="{6A162A42-B993-453F-A832-2A8ACF5CB160}" type="pres">
      <dgm:prSet presAssocID="{C735C29A-A481-449E-AD4C-05FC77EF5FEB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A3B9DA31-AF53-478C-9C63-7034D5A11C79}" type="pres">
      <dgm:prSet presAssocID="{C735C29A-A481-449E-AD4C-05FC77EF5FEB}" presName="descendantText" presStyleLbl="alignAcc1" presStyleIdx="1" presStyleCnt="5">
        <dgm:presLayoutVars>
          <dgm:bulletEnabled val="1"/>
        </dgm:presLayoutVars>
      </dgm:prSet>
      <dgm:spPr/>
    </dgm:pt>
    <dgm:pt modelId="{B48245A1-0BDA-4894-90E6-72207D11975E}" type="pres">
      <dgm:prSet presAssocID="{80693522-90CC-41AC-91BC-4E2D90301BF3}" presName="sp" presStyleCnt="0"/>
      <dgm:spPr/>
    </dgm:pt>
    <dgm:pt modelId="{D2D26025-2722-45A0-BC01-B664E3D0DE1E}" type="pres">
      <dgm:prSet presAssocID="{67A56A48-5FB3-4466-A318-CB16AE0DB8E9}" presName="composite" presStyleCnt="0"/>
      <dgm:spPr/>
    </dgm:pt>
    <dgm:pt modelId="{ADDE56E4-B07C-41AC-A779-57D119EFC1F6}" type="pres">
      <dgm:prSet presAssocID="{67A56A48-5FB3-4466-A318-CB16AE0DB8E9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8AC9ABD9-CB57-4D52-B2ED-2B9FFA56E132}" type="pres">
      <dgm:prSet presAssocID="{67A56A48-5FB3-4466-A318-CB16AE0DB8E9}" presName="descendantText" presStyleLbl="alignAcc1" presStyleIdx="2" presStyleCnt="5">
        <dgm:presLayoutVars>
          <dgm:bulletEnabled val="1"/>
        </dgm:presLayoutVars>
      </dgm:prSet>
      <dgm:spPr/>
    </dgm:pt>
    <dgm:pt modelId="{758C9D4E-9C30-4292-882C-9582D14D75F6}" type="pres">
      <dgm:prSet presAssocID="{F865B346-E988-4903-A058-2FF704231FBA}" presName="sp" presStyleCnt="0"/>
      <dgm:spPr/>
    </dgm:pt>
    <dgm:pt modelId="{E8D916F0-921C-4985-8996-17E72EDAFAE4}" type="pres">
      <dgm:prSet presAssocID="{666F0024-1D1E-4D7B-923D-E03742D89D8F}" presName="composite" presStyleCnt="0"/>
      <dgm:spPr/>
    </dgm:pt>
    <dgm:pt modelId="{09046536-4439-4DFE-BD85-48E884907796}" type="pres">
      <dgm:prSet presAssocID="{666F0024-1D1E-4D7B-923D-E03742D89D8F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AAA9E80A-DEBC-4D82-A930-142407FEC1FC}" type="pres">
      <dgm:prSet presAssocID="{666F0024-1D1E-4D7B-923D-E03742D89D8F}" presName="descendantText" presStyleLbl="alignAcc1" presStyleIdx="3" presStyleCnt="5">
        <dgm:presLayoutVars>
          <dgm:bulletEnabled val="1"/>
        </dgm:presLayoutVars>
      </dgm:prSet>
      <dgm:spPr/>
    </dgm:pt>
    <dgm:pt modelId="{DD8C0AE9-692D-4F0A-BF82-C6FB1EE38493}" type="pres">
      <dgm:prSet presAssocID="{F31F7136-DEE7-411F-A860-21FD2A7A760D}" presName="sp" presStyleCnt="0"/>
      <dgm:spPr/>
    </dgm:pt>
    <dgm:pt modelId="{B8E1A32E-5E04-4969-8D0D-BA84369041F3}" type="pres">
      <dgm:prSet presAssocID="{09A32205-A640-4FB2-9462-55CB7F6A023A}" presName="composite" presStyleCnt="0"/>
      <dgm:spPr/>
    </dgm:pt>
    <dgm:pt modelId="{7751BEBD-DB0E-433E-AC20-9D80D697D3B0}" type="pres">
      <dgm:prSet presAssocID="{09A32205-A640-4FB2-9462-55CB7F6A023A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72461F08-14F2-4173-84B3-3C354E1B6F97}" type="pres">
      <dgm:prSet presAssocID="{09A32205-A640-4FB2-9462-55CB7F6A023A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8DD7B300-CEFF-49C3-9A08-99EE76A2C282}" type="presOf" srcId="{586379BE-058D-4D68-B6E4-6CC163BC9BBB}" destId="{2CB835A3-4EC6-4F24-ABAB-581610361620}" srcOrd="0" destOrd="0" presId="urn:microsoft.com/office/officeart/2005/8/layout/chevron2"/>
    <dgm:cxn modelId="{A1CC9501-2FDE-495E-9EAF-9BBC975A29F4}" type="presOf" srcId="{86F7C00A-D30B-4736-A35D-C384EF66CE1F}" destId="{A3B9DA31-AF53-478C-9C63-7034D5A11C79}" srcOrd="0" destOrd="1" presId="urn:microsoft.com/office/officeart/2005/8/layout/chevron2"/>
    <dgm:cxn modelId="{7E2D4104-281D-403A-A8B6-AEE87FAAC510}" type="presOf" srcId="{64F70570-782E-4A64-877B-BD595630EF3B}" destId="{A3B9DA31-AF53-478C-9C63-7034D5A11C79}" srcOrd="0" destOrd="2" presId="urn:microsoft.com/office/officeart/2005/8/layout/chevron2"/>
    <dgm:cxn modelId="{062ACC05-7661-4F09-8311-E1ECDAD0A7DB}" type="presOf" srcId="{C3DCD239-3A20-494F-AED4-09756957CB4B}" destId="{8AC9ABD9-CB57-4D52-B2ED-2B9FFA56E132}" srcOrd="0" destOrd="2" presId="urn:microsoft.com/office/officeart/2005/8/layout/chevron2"/>
    <dgm:cxn modelId="{8779B724-99ED-4616-A7FB-E2FE3C9BD862}" type="presOf" srcId="{D652190D-DFB1-4BD0-896C-79847470221A}" destId="{88AD5D55-226B-4CAB-9884-702E5913C678}" srcOrd="0" destOrd="0" presId="urn:microsoft.com/office/officeart/2005/8/layout/chevron2"/>
    <dgm:cxn modelId="{52A65C29-054D-4B6E-BFE6-D720065CE073}" srcId="{586379BE-058D-4D68-B6E4-6CC163BC9BBB}" destId="{67A56A48-5FB3-4466-A318-CB16AE0DB8E9}" srcOrd="2" destOrd="0" parTransId="{DB2D6126-E1D5-490B-BEA6-21732E3D250A}" sibTransId="{F865B346-E988-4903-A058-2FF704231FBA}"/>
    <dgm:cxn modelId="{E176842A-CF33-4262-9258-2D7229CB759E}" srcId="{67A56A48-5FB3-4466-A318-CB16AE0DB8E9}" destId="{043C0F63-17C4-42B1-ADD0-89A606944664}" srcOrd="1" destOrd="0" parTransId="{08783782-9A1A-4ED2-BC5C-D3C9FA730A72}" sibTransId="{B64A138E-7DBD-4229-8EDF-DE09CA93E670}"/>
    <dgm:cxn modelId="{DBA6362C-0075-4666-AF4C-D271BAB053D8}" srcId="{C735C29A-A481-449E-AD4C-05FC77EF5FEB}" destId="{622FC84E-E68F-4B34-82F2-71C4E65B7633}" srcOrd="0" destOrd="0" parTransId="{B9C4D43D-F9EE-4043-A899-4F5564116206}" sibTransId="{AEAB1194-840B-4539-9E39-01E3459B697C}"/>
    <dgm:cxn modelId="{3C526B39-5110-4124-BA59-9173CF37DE89}" type="presOf" srcId="{F979FC9A-F6D2-49E3-A067-DBDB541FA133}" destId="{8AC9ABD9-CB57-4D52-B2ED-2B9FFA56E132}" srcOrd="0" destOrd="0" presId="urn:microsoft.com/office/officeart/2005/8/layout/chevron2"/>
    <dgm:cxn modelId="{EEC60B3A-6BBB-4227-9080-A2D07C1E7794}" type="presOf" srcId="{C735C29A-A481-449E-AD4C-05FC77EF5FEB}" destId="{6A162A42-B993-453F-A832-2A8ACF5CB160}" srcOrd="0" destOrd="0" presId="urn:microsoft.com/office/officeart/2005/8/layout/chevron2"/>
    <dgm:cxn modelId="{FA82A942-81D2-43BE-A5C7-A9E5584B80EF}" srcId="{586379BE-058D-4D68-B6E4-6CC163BC9BBB}" destId="{09A32205-A640-4FB2-9462-55CB7F6A023A}" srcOrd="4" destOrd="0" parTransId="{24F4C558-B16F-4A2E-B318-83D435FB0699}" sibTransId="{FC4C8F74-C616-4602-A5E9-4CCAD453E934}"/>
    <dgm:cxn modelId="{A38D1345-346C-4043-92D7-C7CFE5DF4D89}" srcId="{D652190D-DFB1-4BD0-896C-79847470221A}" destId="{EA15B00C-28D1-4971-B03F-DFD3DC02A2FE}" srcOrd="1" destOrd="0" parTransId="{86E2A28C-A9DB-4E23-850F-45AF9221D0AA}" sibTransId="{F871F560-9621-4FE1-9B87-54B07933643A}"/>
    <dgm:cxn modelId="{6378EE4B-E0ED-4837-B7CB-30F3911A1C2E}" srcId="{C735C29A-A481-449E-AD4C-05FC77EF5FEB}" destId="{86F7C00A-D30B-4736-A35D-C384EF66CE1F}" srcOrd="1" destOrd="0" parTransId="{84E41824-6CC1-43E9-ACC4-99D6B42BEFFF}" sibTransId="{CEB01768-8A53-40CD-B78D-FC1470035057}"/>
    <dgm:cxn modelId="{73B43F6C-285F-4480-9AFE-5DFE5DD07659}" srcId="{586379BE-058D-4D68-B6E4-6CC163BC9BBB}" destId="{D652190D-DFB1-4BD0-896C-79847470221A}" srcOrd="0" destOrd="0" parTransId="{4C69CA09-B322-465D-93D3-18A836FF8D1D}" sibTransId="{C9CB1A33-F788-47C4-8D43-E1DB2A7BCBF0}"/>
    <dgm:cxn modelId="{2550E14D-3B16-49BF-A511-1665BD1E9FEB}" type="presOf" srcId="{66AABFEA-B4C1-4D45-8D7E-1D68C1BA88A7}" destId="{AAA9E80A-DEBC-4D82-A930-142407FEC1FC}" srcOrd="0" destOrd="2" presId="urn:microsoft.com/office/officeart/2005/8/layout/chevron2"/>
    <dgm:cxn modelId="{710D6B75-1DE5-40BB-94F3-2F24AD72882C}" srcId="{C735C29A-A481-449E-AD4C-05FC77EF5FEB}" destId="{64F70570-782E-4A64-877B-BD595630EF3B}" srcOrd="2" destOrd="0" parTransId="{6D994BD6-FC2A-4871-BA38-2C488A950FED}" sibTransId="{EE7F486F-358C-4F3E-944C-2F5D8C96EE1D}"/>
    <dgm:cxn modelId="{3D8D7675-02E9-4E2A-A850-5F7777D32105}" srcId="{09A32205-A640-4FB2-9462-55CB7F6A023A}" destId="{566C2353-8E7C-4185-8AFC-2130B36CC8E6}" srcOrd="0" destOrd="0" parTransId="{70C30022-11C0-4727-B342-7EEE7CD7D92D}" sibTransId="{E248A5C4-A94A-433E-9A64-2465A20B680E}"/>
    <dgm:cxn modelId="{B1609679-9599-4533-A65B-A86FB93E0491}" type="presOf" srcId="{EA15B00C-28D1-4971-B03F-DFD3DC02A2FE}" destId="{585DF5FF-B777-4654-A498-399C08C02378}" srcOrd="0" destOrd="1" presId="urn:microsoft.com/office/officeart/2005/8/layout/chevron2"/>
    <dgm:cxn modelId="{14FB2481-A46C-4B24-8C8F-DF66BF50B50F}" srcId="{586379BE-058D-4D68-B6E4-6CC163BC9BBB}" destId="{C735C29A-A481-449E-AD4C-05FC77EF5FEB}" srcOrd="1" destOrd="0" parTransId="{A0D3CD09-E4AA-42C1-8044-7CE51152BE33}" sibTransId="{80693522-90CC-41AC-91BC-4E2D90301BF3}"/>
    <dgm:cxn modelId="{CF9BB088-7975-49B2-BC9B-1FF2A3F1A872}" type="presOf" srcId="{566C2353-8E7C-4185-8AFC-2130B36CC8E6}" destId="{72461F08-14F2-4173-84B3-3C354E1B6F97}" srcOrd="0" destOrd="0" presId="urn:microsoft.com/office/officeart/2005/8/layout/chevron2"/>
    <dgm:cxn modelId="{1682E78D-9571-497E-8188-B783C9A396FB}" type="presOf" srcId="{28AD275D-C6FF-4B39-8055-419EB27EBFE7}" destId="{72461F08-14F2-4173-84B3-3C354E1B6F97}" srcOrd="0" destOrd="1" presId="urn:microsoft.com/office/officeart/2005/8/layout/chevron2"/>
    <dgm:cxn modelId="{C66B4AA1-12CB-4FFF-8C47-7FA8C58EC734}" type="presOf" srcId="{6E70CA19-AE96-46E0-9765-6C68FEB11998}" destId="{AAA9E80A-DEBC-4D82-A930-142407FEC1FC}" srcOrd="0" destOrd="1" presId="urn:microsoft.com/office/officeart/2005/8/layout/chevron2"/>
    <dgm:cxn modelId="{CE3C50A6-218C-40D4-A295-7AC5D515C120}" srcId="{666F0024-1D1E-4D7B-923D-E03742D89D8F}" destId="{EF53F044-8DCC-440D-91D2-B9D4EA8F85D6}" srcOrd="0" destOrd="0" parTransId="{01E14AB5-3C63-4100-A2A9-8EB3A498D53C}" sibTransId="{96F99A12-B72C-4895-93BF-CA0096C37816}"/>
    <dgm:cxn modelId="{0846F2A6-37F0-4302-A822-57AF39B3815C}" srcId="{D652190D-DFB1-4BD0-896C-79847470221A}" destId="{E97B1612-5D32-454B-B308-217EBBB7155C}" srcOrd="0" destOrd="0" parTransId="{2C529480-2793-40A0-9981-F64D9777C946}" sibTransId="{22FEE945-2C6A-431A-9221-E0CB0869EDBC}"/>
    <dgm:cxn modelId="{026D1AA9-80A2-40E9-8253-E8BA7A947F5C}" srcId="{67A56A48-5FB3-4466-A318-CB16AE0DB8E9}" destId="{F979FC9A-F6D2-49E3-A067-DBDB541FA133}" srcOrd="0" destOrd="0" parTransId="{F32CCD22-4143-40B0-A8B2-C90D8E0FF6D1}" sibTransId="{7EBE55BC-CF6F-4F24-A477-3FC6AB75A1AC}"/>
    <dgm:cxn modelId="{0D958FB9-F057-4251-8C86-63EEF97D5119}" type="presOf" srcId="{622FC84E-E68F-4B34-82F2-71C4E65B7633}" destId="{A3B9DA31-AF53-478C-9C63-7034D5A11C79}" srcOrd="0" destOrd="0" presId="urn:microsoft.com/office/officeart/2005/8/layout/chevron2"/>
    <dgm:cxn modelId="{37A65FC6-5AE6-4A0B-A156-0615D2BAA169}" type="presOf" srcId="{67A56A48-5FB3-4466-A318-CB16AE0DB8E9}" destId="{ADDE56E4-B07C-41AC-A779-57D119EFC1F6}" srcOrd="0" destOrd="0" presId="urn:microsoft.com/office/officeart/2005/8/layout/chevron2"/>
    <dgm:cxn modelId="{F0F318CE-63D3-4797-B39B-F59B4C11E13C}" type="presOf" srcId="{043C0F63-17C4-42B1-ADD0-89A606944664}" destId="{8AC9ABD9-CB57-4D52-B2ED-2B9FFA56E132}" srcOrd="0" destOrd="1" presId="urn:microsoft.com/office/officeart/2005/8/layout/chevron2"/>
    <dgm:cxn modelId="{9FA6ECD3-833F-4F19-9236-F714F8DFFC3C}" type="presOf" srcId="{09A32205-A640-4FB2-9462-55CB7F6A023A}" destId="{7751BEBD-DB0E-433E-AC20-9D80D697D3B0}" srcOrd="0" destOrd="0" presId="urn:microsoft.com/office/officeart/2005/8/layout/chevron2"/>
    <dgm:cxn modelId="{BCF0BFD7-5B26-49C7-9AD3-0D6FF3524AB5}" type="presOf" srcId="{E97B1612-5D32-454B-B308-217EBBB7155C}" destId="{585DF5FF-B777-4654-A498-399C08C02378}" srcOrd="0" destOrd="0" presId="urn:microsoft.com/office/officeart/2005/8/layout/chevron2"/>
    <dgm:cxn modelId="{8B1FE3DC-FFFC-4926-BE17-E01EE4A71398}" type="presOf" srcId="{EF53F044-8DCC-440D-91D2-B9D4EA8F85D6}" destId="{AAA9E80A-DEBC-4D82-A930-142407FEC1FC}" srcOrd="0" destOrd="0" presId="urn:microsoft.com/office/officeart/2005/8/layout/chevron2"/>
    <dgm:cxn modelId="{070765DF-714F-48B9-ADD3-A8973A7157B1}" srcId="{09A32205-A640-4FB2-9462-55CB7F6A023A}" destId="{28AD275D-C6FF-4B39-8055-419EB27EBFE7}" srcOrd="1" destOrd="0" parTransId="{0F2974A0-8A2C-4E95-802A-3212B07E6096}" sibTransId="{96B8160E-50D3-4F60-B01E-6B0DAF18057E}"/>
    <dgm:cxn modelId="{72C641E8-7183-49EB-A436-BAADF514F9E0}" type="presOf" srcId="{666F0024-1D1E-4D7B-923D-E03742D89D8F}" destId="{09046536-4439-4DFE-BD85-48E884907796}" srcOrd="0" destOrd="0" presId="urn:microsoft.com/office/officeart/2005/8/layout/chevron2"/>
    <dgm:cxn modelId="{5D7684E9-D203-491C-AD7A-EDDB6CF9A308}" srcId="{666F0024-1D1E-4D7B-923D-E03742D89D8F}" destId="{66AABFEA-B4C1-4D45-8D7E-1D68C1BA88A7}" srcOrd="2" destOrd="0" parTransId="{D980F879-F5A0-49EF-BA01-F71325F7D1F7}" sibTransId="{FC1DD1ED-167A-4D2C-A470-69F373EED3F5}"/>
    <dgm:cxn modelId="{80720EEB-F020-414B-8DBF-7E7F528FBA5A}" srcId="{586379BE-058D-4D68-B6E4-6CC163BC9BBB}" destId="{666F0024-1D1E-4D7B-923D-E03742D89D8F}" srcOrd="3" destOrd="0" parTransId="{643DCE69-B518-4565-9E33-A5F588EA5CE9}" sibTransId="{F31F7136-DEE7-411F-A860-21FD2A7A760D}"/>
    <dgm:cxn modelId="{2272D2EC-9A0E-4153-AA6B-41AC622CABC8}" srcId="{666F0024-1D1E-4D7B-923D-E03742D89D8F}" destId="{6E70CA19-AE96-46E0-9765-6C68FEB11998}" srcOrd="1" destOrd="0" parTransId="{2B4326F1-4BD3-4997-B04F-0332C7484222}" sibTransId="{6D2AC84B-8903-4D43-B824-88C153513C34}"/>
    <dgm:cxn modelId="{A2F4D6EC-78E0-4052-BBAF-EE9A180FB9CA}" srcId="{67A56A48-5FB3-4466-A318-CB16AE0DB8E9}" destId="{C3DCD239-3A20-494F-AED4-09756957CB4B}" srcOrd="2" destOrd="0" parTransId="{A2319B16-7383-4E5B-8290-D85376F3620C}" sibTransId="{075B13B7-9B99-4F2B-9B72-3783BEC41049}"/>
    <dgm:cxn modelId="{D9CA4CCD-DD3C-4F1D-8D85-F0A69F4279EC}" type="presParOf" srcId="{2CB835A3-4EC6-4F24-ABAB-581610361620}" destId="{3C3B3A90-4206-47AD-B5C9-336849735C7B}" srcOrd="0" destOrd="0" presId="urn:microsoft.com/office/officeart/2005/8/layout/chevron2"/>
    <dgm:cxn modelId="{6ADEA251-D423-496B-9B3B-4281B248EB90}" type="presParOf" srcId="{3C3B3A90-4206-47AD-B5C9-336849735C7B}" destId="{88AD5D55-226B-4CAB-9884-702E5913C678}" srcOrd="0" destOrd="0" presId="urn:microsoft.com/office/officeart/2005/8/layout/chevron2"/>
    <dgm:cxn modelId="{779A6DA8-26BD-458B-A871-EDFC9865B5B9}" type="presParOf" srcId="{3C3B3A90-4206-47AD-B5C9-336849735C7B}" destId="{585DF5FF-B777-4654-A498-399C08C02378}" srcOrd="1" destOrd="0" presId="urn:microsoft.com/office/officeart/2005/8/layout/chevron2"/>
    <dgm:cxn modelId="{2E8EDE09-2033-4E4E-9382-B32293D7EB34}" type="presParOf" srcId="{2CB835A3-4EC6-4F24-ABAB-581610361620}" destId="{73F24482-C605-4C4C-A231-F98D208E5906}" srcOrd="1" destOrd="0" presId="urn:microsoft.com/office/officeart/2005/8/layout/chevron2"/>
    <dgm:cxn modelId="{59E8A48E-54BD-45D8-B4E0-91FED0E544A9}" type="presParOf" srcId="{2CB835A3-4EC6-4F24-ABAB-581610361620}" destId="{DA7F5193-B349-4C61-841F-5291950DCE19}" srcOrd="2" destOrd="0" presId="urn:microsoft.com/office/officeart/2005/8/layout/chevron2"/>
    <dgm:cxn modelId="{B54F1B0B-0483-40C7-8772-E9CA2682A2A2}" type="presParOf" srcId="{DA7F5193-B349-4C61-841F-5291950DCE19}" destId="{6A162A42-B993-453F-A832-2A8ACF5CB160}" srcOrd="0" destOrd="0" presId="urn:microsoft.com/office/officeart/2005/8/layout/chevron2"/>
    <dgm:cxn modelId="{72E887E1-9228-4F90-8AEF-1CABC52E6004}" type="presParOf" srcId="{DA7F5193-B349-4C61-841F-5291950DCE19}" destId="{A3B9DA31-AF53-478C-9C63-7034D5A11C79}" srcOrd="1" destOrd="0" presId="urn:microsoft.com/office/officeart/2005/8/layout/chevron2"/>
    <dgm:cxn modelId="{EA3BDAD6-F54B-4D23-8DED-43D31B8783B1}" type="presParOf" srcId="{2CB835A3-4EC6-4F24-ABAB-581610361620}" destId="{B48245A1-0BDA-4894-90E6-72207D11975E}" srcOrd="3" destOrd="0" presId="urn:microsoft.com/office/officeart/2005/8/layout/chevron2"/>
    <dgm:cxn modelId="{358C1C7F-D7BF-464A-8985-59D12389FD70}" type="presParOf" srcId="{2CB835A3-4EC6-4F24-ABAB-581610361620}" destId="{D2D26025-2722-45A0-BC01-B664E3D0DE1E}" srcOrd="4" destOrd="0" presId="urn:microsoft.com/office/officeart/2005/8/layout/chevron2"/>
    <dgm:cxn modelId="{BA2C1D8F-80AD-41C0-8871-E905FD48EA0C}" type="presParOf" srcId="{D2D26025-2722-45A0-BC01-B664E3D0DE1E}" destId="{ADDE56E4-B07C-41AC-A779-57D119EFC1F6}" srcOrd="0" destOrd="0" presId="urn:microsoft.com/office/officeart/2005/8/layout/chevron2"/>
    <dgm:cxn modelId="{D0E42789-B6DB-4535-9512-023A6C0D95CF}" type="presParOf" srcId="{D2D26025-2722-45A0-BC01-B664E3D0DE1E}" destId="{8AC9ABD9-CB57-4D52-B2ED-2B9FFA56E132}" srcOrd="1" destOrd="0" presId="urn:microsoft.com/office/officeart/2005/8/layout/chevron2"/>
    <dgm:cxn modelId="{092C44B0-51EF-4CA3-894D-84832BE4C5F9}" type="presParOf" srcId="{2CB835A3-4EC6-4F24-ABAB-581610361620}" destId="{758C9D4E-9C30-4292-882C-9582D14D75F6}" srcOrd="5" destOrd="0" presId="urn:microsoft.com/office/officeart/2005/8/layout/chevron2"/>
    <dgm:cxn modelId="{A40CE856-FB68-4F03-94A6-CDB98B4B9859}" type="presParOf" srcId="{2CB835A3-4EC6-4F24-ABAB-581610361620}" destId="{E8D916F0-921C-4985-8996-17E72EDAFAE4}" srcOrd="6" destOrd="0" presId="urn:microsoft.com/office/officeart/2005/8/layout/chevron2"/>
    <dgm:cxn modelId="{AA8BE69E-E9D4-416F-BDC4-230A3B6C5C07}" type="presParOf" srcId="{E8D916F0-921C-4985-8996-17E72EDAFAE4}" destId="{09046536-4439-4DFE-BD85-48E884907796}" srcOrd="0" destOrd="0" presId="urn:microsoft.com/office/officeart/2005/8/layout/chevron2"/>
    <dgm:cxn modelId="{E464BA37-273F-4318-8132-00521A017EEA}" type="presParOf" srcId="{E8D916F0-921C-4985-8996-17E72EDAFAE4}" destId="{AAA9E80A-DEBC-4D82-A930-142407FEC1FC}" srcOrd="1" destOrd="0" presId="urn:microsoft.com/office/officeart/2005/8/layout/chevron2"/>
    <dgm:cxn modelId="{39AF8B41-5B39-4DB7-96E1-A9F63CB766B2}" type="presParOf" srcId="{2CB835A3-4EC6-4F24-ABAB-581610361620}" destId="{DD8C0AE9-692D-4F0A-BF82-C6FB1EE38493}" srcOrd="7" destOrd="0" presId="urn:microsoft.com/office/officeart/2005/8/layout/chevron2"/>
    <dgm:cxn modelId="{51858235-DA3A-4EAD-A546-5C8893B8E757}" type="presParOf" srcId="{2CB835A3-4EC6-4F24-ABAB-581610361620}" destId="{B8E1A32E-5E04-4969-8D0D-BA84369041F3}" srcOrd="8" destOrd="0" presId="urn:microsoft.com/office/officeart/2005/8/layout/chevron2"/>
    <dgm:cxn modelId="{C3E776E5-2636-42CF-B745-46E4027A507E}" type="presParOf" srcId="{B8E1A32E-5E04-4969-8D0D-BA84369041F3}" destId="{7751BEBD-DB0E-433E-AC20-9D80D697D3B0}" srcOrd="0" destOrd="0" presId="urn:microsoft.com/office/officeart/2005/8/layout/chevron2"/>
    <dgm:cxn modelId="{91253670-E665-4F97-BE81-E08A54170F45}" type="presParOf" srcId="{B8E1A32E-5E04-4969-8D0D-BA84369041F3}" destId="{72461F08-14F2-4173-84B3-3C354E1B6F9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7B8BB-53F7-4451-B615-F99A978D7B60}">
      <dsp:nvSpPr>
        <dsp:cNvPr id="0" name=""/>
        <dsp:cNvSpPr/>
      </dsp:nvSpPr>
      <dsp:spPr>
        <a:xfrm rot="5400000">
          <a:off x="-248653" y="400991"/>
          <a:ext cx="1657688" cy="116038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1</a:t>
          </a:r>
          <a:r>
            <a:rPr lang="fr-FR" sz="2100" kern="1200" baseline="30000" dirty="0"/>
            <a:t>ère</a:t>
          </a:r>
          <a:r>
            <a:rPr lang="fr-FR" sz="2100" kern="1200" dirty="0"/>
            <a:t> étape</a:t>
          </a:r>
        </a:p>
      </dsp:txBody>
      <dsp:txXfrm rot="-5400000">
        <a:off x="0" y="732529"/>
        <a:ext cx="1160382" cy="497306"/>
      </dsp:txXfrm>
    </dsp:sp>
    <dsp:sp modelId="{E5615BF4-7ABD-4D23-A7CA-7977CEAD9C8D}">
      <dsp:nvSpPr>
        <dsp:cNvPr id="0" name=""/>
        <dsp:cNvSpPr/>
      </dsp:nvSpPr>
      <dsp:spPr>
        <a:xfrm rot="5400000">
          <a:off x="2340695" y="-1160771"/>
          <a:ext cx="1343090" cy="37037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Origine renouvelable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Dangerosité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Disponibilité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Prix (€/kg)</a:t>
          </a:r>
        </a:p>
      </dsp:txBody>
      <dsp:txXfrm rot="-5400000">
        <a:off x="1160382" y="85106"/>
        <a:ext cx="3638152" cy="1211962"/>
      </dsp:txXfrm>
    </dsp:sp>
    <dsp:sp modelId="{229A4DDF-1306-4F29-9628-A1CF57F4A787}">
      <dsp:nvSpPr>
        <dsp:cNvPr id="0" name=""/>
        <dsp:cNvSpPr/>
      </dsp:nvSpPr>
      <dsp:spPr>
        <a:xfrm rot="5400000">
          <a:off x="-248653" y="1872629"/>
          <a:ext cx="1657688" cy="1160382"/>
        </a:xfrm>
        <a:prstGeom prst="chevr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2</a:t>
          </a:r>
          <a:r>
            <a:rPr lang="fr-FR" sz="2100" kern="1200" baseline="30000" dirty="0"/>
            <a:t>ème</a:t>
          </a:r>
          <a:r>
            <a:rPr lang="fr-FR" sz="2100" kern="1200" dirty="0"/>
            <a:t> étape</a:t>
          </a:r>
        </a:p>
      </dsp:txBody>
      <dsp:txXfrm rot="-5400000">
        <a:off x="0" y="2204167"/>
        <a:ext cx="1160382" cy="497306"/>
      </dsp:txXfrm>
    </dsp:sp>
    <dsp:sp modelId="{A6CB5DC2-FB36-4CF7-80BA-87966633ECC7}">
      <dsp:nvSpPr>
        <dsp:cNvPr id="0" name=""/>
        <dsp:cNvSpPr/>
      </dsp:nvSpPr>
      <dsp:spPr>
        <a:xfrm rot="5400000">
          <a:off x="2473491" y="310866"/>
          <a:ext cx="1077497" cy="37037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Enthalpie (kJ/kg)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Température de fusion (°C)</a:t>
          </a:r>
        </a:p>
      </dsp:txBody>
      <dsp:txXfrm rot="-5400000">
        <a:off x="1160382" y="1676575"/>
        <a:ext cx="3651117" cy="972299"/>
      </dsp:txXfrm>
    </dsp:sp>
    <dsp:sp modelId="{442B617F-0658-4536-8F31-ED30844BB1FE}">
      <dsp:nvSpPr>
        <dsp:cNvPr id="0" name=""/>
        <dsp:cNvSpPr/>
      </dsp:nvSpPr>
      <dsp:spPr>
        <a:xfrm rot="5400000">
          <a:off x="-248653" y="3344267"/>
          <a:ext cx="1657688" cy="1160382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</a:t>
          </a:r>
          <a:r>
            <a:rPr lang="fr-FR" sz="2100" kern="1200" baseline="30000" dirty="0"/>
            <a:t>ème</a:t>
          </a:r>
          <a:r>
            <a:rPr lang="fr-FR" sz="2100" kern="1200" dirty="0"/>
            <a:t> étape</a:t>
          </a:r>
        </a:p>
      </dsp:txBody>
      <dsp:txXfrm rot="-5400000">
        <a:off x="0" y="3675805"/>
        <a:ext cx="1160382" cy="497306"/>
      </dsp:txXfrm>
    </dsp:sp>
    <dsp:sp modelId="{9094DBA0-244A-4752-AFC2-AF75E6D37F9A}">
      <dsp:nvSpPr>
        <dsp:cNvPr id="0" name=""/>
        <dsp:cNvSpPr/>
      </dsp:nvSpPr>
      <dsp:spPr>
        <a:xfrm rot="5400000">
          <a:off x="2473491" y="1782505"/>
          <a:ext cx="1077497" cy="37037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Surfusion (°C)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Ségrégation de phases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Conductivité (W/m/K)</a:t>
          </a:r>
        </a:p>
      </dsp:txBody>
      <dsp:txXfrm rot="-5400000">
        <a:off x="1160382" y="3148214"/>
        <a:ext cx="3651117" cy="9722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2D7D6-70FC-4ADB-8497-F098DDAAA16C}">
      <dsp:nvSpPr>
        <dsp:cNvPr id="0" name=""/>
        <dsp:cNvSpPr/>
      </dsp:nvSpPr>
      <dsp:spPr>
        <a:xfrm>
          <a:off x="0" y="0"/>
          <a:ext cx="6182868" cy="2108687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CC979-E5AA-4CEF-BCD0-E672F4268F9C}">
      <dsp:nvSpPr>
        <dsp:cNvPr id="0" name=""/>
        <dsp:cNvSpPr/>
      </dsp:nvSpPr>
      <dsp:spPr>
        <a:xfrm>
          <a:off x="186195" y="281158"/>
          <a:ext cx="2766893" cy="1546371"/>
        </a:xfrm>
        <a:prstGeom prst="roundRect">
          <a:avLst>
            <a:gd name="adj" fmla="val 10000"/>
          </a:avLst>
        </a:prstGeom>
        <a:solidFill>
          <a:srgbClr val="E1E9D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346253-439E-4A9B-87B7-57D391ADE722}">
      <dsp:nvSpPr>
        <dsp:cNvPr id="0" name=""/>
        <dsp:cNvSpPr/>
      </dsp:nvSpPr>
      <dsp:spPr>
        <a:xfrm rot="10800000">
          <a:off x="186195" y="2108687"/>
          <a:ext cx="2766893" cy="25772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Dimensions (sans isolation) : 21x30x4 cm (0.0025 m³)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40 ailettes (surface 0.3 m²)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MCP : 1 kg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Dimensions totales : 31x40x14 cm (0.0174 m³)</a:t>
          </a:r>
        </a:p>
      </dsp:txBody>
      <dsp:txXfrm rot="10800000">
        <a:off x="265455" y="2108687"/>
        <a:ext cx="2608373" cy="2498025"/>
      </dsp:txXfrm>
    </dsp:sp>
    <dsp:sp modelId="{2036E062-D99B-4F46-8512-CAEE46A8DF38}">
      <dsp:nvSpPr>
        <dsp:cNvPr id="0" name=""/>
        <dsp:cNvSpPr/>
      </dsp:nvSpPr>
      <dsp:spPr>
        <a:xfrm>
          <a:off x="3229778" y="281158"/>
          <a:ext cx="2766893" cy="1546371"/>
        </a:xfrm>
        <a:prstGeom prst="roundRect">
          <a:avLst>
            <a:gd name="adj" fmla="val 10000"/>
          </a:avLst>
        </a:prstGeom>
        <a:solidFill>
          <a:srgbClr val="E1E9D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3BEAC5-C5E3-4A4E-955E-B6086A870AE9}">
      <dsp:nvSpPr>
        <dsp:cNvPr id="0" name=""/>
        <dsp:cNvSpPr/>
      </dsp:nvSpPr>
      <dsp:spPr>
        <a:xfrm rot="10800000">
          <a:off x="3229778" y="2108687"/>
          <a:ext cx="2766893" cy="2577285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Dimensions (sans isolation) : 40x40x47 cm (0.070 </a:t>
          </a:r>
          <a:r>
            <a:rPr lang="fr-FR" sz="1600" kern="1200" dirty="0">
              <a:solidFill>
                <a:schemeClr val="bg1"/>
              </a:solidFill>
            </a:rPr>
            <a:t>m³</a:t>
          </a: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176 ailettes (surface 3.8 m²)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MCP : 42 kg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Dimensions totales : 56x56x71 cm (0.2227 </a:t>
          </a:r>
          <a:r>
            <a:rPr lang="fr-FR" sz="1600" kern="1200" dirty="0"/>
            <a:t>m³</a:t>
          </a:r>
          <a:r>
            <a:rPr lang="fr-FR" sz="1600" kern="1200" dirty="0">
              <a:solidFill>
                <a:schemeClr val="bg1"/>
              </a:solidFill>
              <a:latin typeface="+mj-lt"/>
              <a:cs typeface="Helvetica" panose="020B0604020202020204" pitchFamily="34" charset="0"/>
            </a:rPr>
            <a:t>)</a:t>
          </a:r>
          <a:endParaRPr lang="fr-FR" sz="1600" kern="1200" dirty="0">
            <a:solidFill>
              <a:schemeClr val="bg1"/>
            </a:solidFill>
          </a:endParaRPr>
        </a:p>
      </dsp:txBody>
      <dsp:txXfrm rot="10800000">
        <a:off x="3309038" y="2108687"/>
        <a:ext cx="2608373" cy="24980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D5D55-226B-4CAB-9884-702E5913C678}">
      <dsp:nvSpPr>
        <dsp:cNvPr id="0" name=""/>
        <dsp:cNvSpPr/>
      </dsp:nvSpPr>
      <dsp:spPr>
        <a:xfrm rot="5400000">
          <a:off x="-164888" y="168469"/>
          <a:ext cx="1099255" cy="76947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Modélisation</a:t>
          </a:r>
        </a:p>
      </dsp:txBody>
      <dsp:txXfrm rot="-5400000">
        <a:off x="1" y="388319"/>
        <a:ext cx="769478" cy="329777"/>
      </dsp:txXfrm>
    </dsp:sp>
    <dsp:sp modelId="{585DF5FF-B777-4654-A498-399C08C02378}">
      <dsp:nvSpPr>
        <dsp:cNvPr id="0" name=""/>
        <dsp:cNvSpPr/>
      </dsp:nvSpPr>
      <dsp:spPr>
        <a:xfrm rot="5400000">
          <a:off x="4750901" y="-3977841"/>
          <a:ext cx="714515" cy="8677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Modèle dynamique 2D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Stockages latents (MCP) &amp; capteurs thermiques</a:t>
          </a:r>
        </a:p>
      </dsp:txBody>
      <dsp:txXfrm rot="-5400000">
        <a:off x="769478" y="38462"/>
        <a:ext cx="8642481" cy="644755"/>
      </dsp:txXfrm>
    </dsp:sp>
    <dsp:sp modelId="{6A162A42-B993-453F-A832-2A8ACF5CB160}">
      <dsp:nvSpPr>
        <dsp:cNvPr id="0" name=""/>
        <dsp:cNvSpPr/>
      </dsp:nvSpPr>
      <dsp:spPr>
        <a:xfrm rot="5400000">
          <a:off x="-164888" y="1150789"/>
          <a:ext cx="1099255" cy="769478"/>
        </a:xfrm>
        <a:prstGeom prst="chevron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Banc expérimental</a:t>
          </a:r>
        </a:p>
      </dsp:txBody>
      <dsp:txXfrm rot="-5400000">
        <a:off x="1" y="1370639"/>
        <a:ext cx="769478" cy="329777"/>
      </dsp:txXfrm>
    </dsp:sp>
    <dsp:sp modelId="{A3B9DA31-AF53-478C-9C63-7034D5A11C79}">
      <dsp:nvSpPr>
        <dsp:cNvPr id="0" name=""/>
        <dsp:cNvSpPr/>
      </dsp:nvSpPr>
      <dsp:spPr>
        <a:xfrm rot="5400000">
          <a:off x="4750901" y="-2995521"/>
          <a:ext cx="714515" cy="8677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Prototype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Batterie unitaire </a:t>
          </a:r>
          <a:r>
            <a:rPr lang="fr-FR" sz="1400" kern="1200" dirty="0"/>
            <a:t>: tests des performances avec plusieurs débits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Validations expérimentales</a:t>
          </a:r>
        </a:p>
      </dsp:txBody>
      <dsp:txXfrm rot="-5400000">
        <a:off x="769478" y="1020782"/>
        <a:ext cx="8642481" cy="644755"/>
      </dsp:txXfrm>
    </dsp:sp>
    <dsp:sp modelId="{ADDE56E4-B07C-41AC-A779-57D119EFC1F6}">
      <dsp:nvSpPr>
        <dsp:cNvPr id="0" name=""/>
        <dsp:cNvSpPr/>
      </dsp:nvSpPr>
      <dsp:spPr>
        <a:xfrm rot="5400000">
          <a:off x="-164888" y="2133110"/>
          <a:ext cx="1099255" cy="769478"/>
        </a:xfrm>
        <a:prstGeom prst="chevr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Simulations</a:t>
          </a:r>
        </a:p>
      </dsp:txBody>
      <dsp:txXfrm rot="-5400000">
        <a:off x="1" y="2352960"/>
        <a:ext cx="769478" cy="329777"/>
      </dsp:txXfrm>
    </dsp:sp>
    <dsp:sp modelId="{8AC9ABD9-CB57-4D52-B2ED-2B9FFA56E132}">
      <dsp:nvSpPr>
        <dsp:cNvPr id="0" name=""/>
        <dsp:cNvSpPr/>
      </dsp:nvSpPr>
      <dsp:spPr>
        <a:xfrm rot="5400000">
          <a:off x="4750901" y="-2013200"/>
          <a:ext cx="714515" cy="8677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Étude de sensibilité échelle batterie unitaire </a:t>
          </a:r>
          <a:r>
            <a:rPr lang="fr-FR" sz="1400" kern="1200" dirty="0"/>
            <a:t>: dimensions (distance </a:t>
          </a:r>
          <a:r>
            <a:rPr lang="fr-FR" sz="1400" kern="1200" dirty="0" err="1"/>
            <a:t>intermodule</a:t>
          </a:r>
          <a:r>
            <a:rPr lang="fr-FR" sz="1400" kern="1200" dirty="0"/>
            <a:t> &amp; nombre de modules)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8 jours étudiés en hiver et en été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Étude de sensibilité échelle système </a:t>
          </a:r>
          <a:r>
            <a:rPr lang="fr-FR" sz="1400" kern="1200" dirty="0"/>
            <a:t>: surface de captation &amp; nombre de batteries unitaires en parallèle</a:t>
          </a:r>
        </a:p>
      </dsp:txBody>
      <dsp:txXfrm rot="-5400000">
        <a:off x="769478" y="2003103"/>
        <a:ext cx="8642481" cy="644755"/>
      </dsp:txXfrm>
    </dsp:sp>
    <dsp:sp modelId="{09046536-4439-4DFE-BD85-48E884907796}">
      <dsp:nvSpPr>
        <dsp:cNvPr id="0" name=""/>
        <dsp:cNvSpPr/>
      </dsp:nvSpPr>
      <dsp:spPr>
        <a:xfrm rot="5400000">
          <a:off x="-164888" y="3115430"/>
          <a:ext cx="1099255" cy="769478"/>
        </a:xfrm>
        <a:prstGeom prst="chevron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Optimisation</a:t>
          </a:r>
        </a:p>
      </dsp:txBody>
      <dsp:txXfrm rot="-5400000">
        <a:off x="1" y="3335280"/>
        <a:ext cx="769478" cy="329777"/>
      </dsp:txXfrm>
    </dsp:sp>
    <dsp:sp modelId="{AAA9E80A-DEBC-4D82-A930-142407FEC1FC}">
      <dsp:nvSpPr>
        <dsp:cNvPr id="0" name=""/>
        <dsp:cNvSpPr/>
      </dsp:nvSpPr>
      <dsp:spPr>
        <a:xfrm rot="5400000">
          <a:off x="4750901" y="-1030880"/>
          <a:ext cx="714515" cy="8677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Algorithme déterministe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Fonction objectif </a:t>
          </a:r>
          <a:r>
            <a:rPr lang="fr-FR" sz="1400" kern="1200" dirty="0"/>
            <a:t>: performance énergétique &amp; OPEX (Prix de l’électricité consommée)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Variables</a:t>
          </a:r>
          <a:r>
            <a:rPr lang="fr-FR" sz="1400" kern="1200" dirty="0"/>
            <a:t> : débits opératoires</a:t>
          </a:r>
        </a:p>
      </dsp:txBody>
      <dsp:txXfrm rot="-5400000">
        <a:off x="769478" y="2985423"/>
        <a:ext cx="8642481" cy="644755"/>
      </dsp:txXfrm>
    </dsp:sp>
    <dsp:sp modelId="{7751BEBD-DB0E-433E-AC20-9D80D697D3B0}">
      <dsp:nvSpPr>
        <dsp:cNvPr id="0" name=""/>
        <dsp:cNvSpPr/>
      </dsp:nvSpPr>
      <dsp:spPr>
        <a:xfrm rot="5400000">
          <a:off x="-164888" y="4097750"/>
          <a:ext cx="1099255" cy="769478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ACV</a:t>
          </a:r>
        </a:p>
      </dsp:txBody>
      <dsp:txXfrm rot="-5400000">
        <a:off x="1" y="4317600"/>
        <a:ext cx="769478" cy="329777"/>
      </dsp:txXfrm>
    </dsp:sp>
    <dsp:sp modelId="{72461F08-14F2-4173-84B3-3C354E1B6F97}">
      <dsp:nvSpPr>
        <dsp:cNvPr id="0" name=""/>
        <dsp:cNvSpPr/>
      </dsp:nvSpPr>
      <dsp:spPr>
        <a:xfrm rot="5400000">
          <a:off x="4750901" y="-48560"/>
          <a:ext cx="714515" cy="8677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1" kern="1200" dirty="0"/>
            <a:t>Phase d’utilisation </a:t>
          </a:r>
          <a:r>
            <a:rPr lang="fr-FR" sz="1400" kern="1200" dirty="0"/>
            <a:t>du système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Empreinte écologique du système sur </a:t>
          </a:r>
          <a:r>
            <a:rPr lang="fr-FR" sz="1400" b="0" kern="1200" dirty="0"/>
            <a:t>tout son </a:t>
          </a:r>
          <a:r>
            <a:rPr lang="fr-FR" sz="1400" b="1" kern="1200" dirty="0"/>
            <a:t>cycle de vie</a:t>
          </a:r>
        </a:p>
      </dsp:txBody>
      <dsp:txXfrm rot="-5400000">
        <a:off x="769478" y="3967743"/>
        <a:ext cx="8642481" cy="644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3E64D-B9DD-4F86-A843-643C67642E00}" type="datetimeFigureOut">
              <a:rPr lang="fr-FR" smtClean="0"/>
              <a:t>24/06/2024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51039-D033-4F64-83E3-EDA60BF490B4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51039-D033-4F64-83E3-EDA60BF490B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585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51039-D033-4F64-83E3-EDA60BF490B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41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Entre 15 et 65°C</a:t>
            </a:r>
          </a:p>
          <a:p>
            <a:r>
              <a:rPr lang="fr-FR" dirty="0"/>
              <a:t>1.5 fois plus d’énergie par unité de volume que le sensible pour un delta T de 50°C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51039-D033-4F64-83E3-EDA60BF490B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952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E6007E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 descr="LogoUPPAcouleurRV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9403" y="464462"/>
            <a:ext cx="2064229" cy="8514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0647290-04C2-4F5A-9976-FED32B487F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33" b="34256"/>
          <a:stretch/>
        </p:blipFill>
        <p:spPr>
          <a:xfrm>
            <a:off x="51013" y="39538"/>
            <a:ext cx="2088232" cy="69324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07933B9-0071-4C31-9415-2F8CBFE3B8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406" y="85574"/>
            <a:ext cx="1419152" cy="3651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96FE317-9885-49C1-A082-3CF444A8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11354" r="48860" b="7707"/>
          <a:stretch/>
        </p:blipFill>
        <p:spPr>
          <a:xfrm>
            <a:off x="10917055" y="488669"/>
            <a:ext cx="1160503" cy="4454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solidFill>
            <a:srgbClr val="E6007E"/>
          </a:solidFill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E600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E600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4238969-7CD9-40F5-9603-2AD440136F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33" b="34256"/>
          <a:stretch/>
        </p:blipFill>
        <p:spPr>
          <a:xfrm>
            <a:off x="51013" y="39538"/>
            <a:ext cx="2088232" cy="69324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D663D22-7E55-45D1-B700-D19E3DE21D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406" y="85574"/>
            <a:ext cx="1419152" cy="3651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16A444E-0459-4948-A0D5-4D3EE41E8E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11354" r="48860" b="7707"/>
          <a:stretch/>
        </p:blipFill>
        <p:spPr>
          <a:xfrm>
            <a:off x="10917055" y="488669"/>
            <a:ext cx="1160503" cy="4454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solidFill>
                  <a:srgbClr val="E6007E"/>
                </a:solidFill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453337"/>
            <a:ext cx="1357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25/06/2024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063552" y="6453337"/>
            <a:ext cx="59628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0992544" y="6453337"/>
            <a:ext cx="589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6D085-4A73-43FD-8468-95843195C767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8400256" y="6490282"/>
            <a:ext cx="2592288" cy="367718"/>
            <a:chOff x="5724128" y="6422186"/>
            <a:chExt cx="2304256" cy="435814"/>
          </a:xfrm>
        </p:grpSpPr>
        <p:sp>
          <p:nvSpPr>
            <p:cNvPr id="8" name="Triangle isocèle 7"/>
            <p:cNvSpPr/>
            <p:nvPr userDrawn="1"/>
          </p:nvSpPr>
          <p:spPr>
            <a:xfrm>
              <a:off x="5724128" y="6422186"/>
              <a:ext cx="724195" cy="435814"/>
            </a:xfrm>
            <a:prstGeom prst="triangle">
              <a:avLst>
                <a:gd name="adj" fmla="val 49600"/>
              </a:avLst>
            </a:prstGeom>
            <a:solidFill>
              <a:srgbClr val="B5BE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9" name="Triangle isocèle 8"/>
            <p:cNvSpPr/>
            <p:nvPr userDrawn="1"/>
          </p:nvSpPr>
          <p:spPr>
            <a:xfrm>
              <a:off x="7304189" y="6422186"/>
              <a:ext cx="724195" cy="435814"/>
            </a:xfrm>
            <a:prstGeom prst="triangle">
              <a:avLst/>
            </a:prstGeom>
            <a:solidFill>
              <a:srgbClr val="9260A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0" name="Triangle isocèle 9"/>
            <p:cNvSpPr/>
            <p:nvPr userDrawn="1"/>
          </p:nvSpPr>
          <p:spPr>
            <a:xfrm>
              <a:off x="6514158" y="6422186"/>
              <a:ext cx="724195" cy="435814"/>
            </a:xfrm>
            <a:prstGeom prst="triangle">
              <a:avLst/>
            </a:prstGeom>
            <a:solidFill>
              <a:srgbClr val="67B0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 3" pitchFamily="18" charset="2"/>
        <a:buChar char="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&gt;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Calibri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5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54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0.jpeg"/><Relationship Id="rId7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ane.le-roux@uppa.com" TargetMode="External"/><Relationship Id="rId5" Type="http://schemas.openxmlformats.org/officeDocument/2006/relationships/hyperlink" Target="mailto:dianelerouxgorgodian@gmail.com" TargetMode="External"/><Relationship Id="rId4" Type="http://schemas.openxmlformats.org/officeDocument/2006/relationships/image" Target="../media/image61.png"/><Relationship Id="rId9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0.png"/><Relationship Id="rId7" Type="http://schemas.openxmlformats.org/officeDocument/2006/relationships/image" Target="../media/image63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0.png"/><Relationship Id="rId5" Type="http://schemas.openxmlformats.org/officeDocument/2006/relationships/image" Target="../media/image610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0.png"/><Relationship Id="rId7" Type="http://schemas.openxmlformats.org/officeDocument/2006/relationships/image" Target="../media/image82.png"/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7.png"/><Relationship Id="rId5" Type="http://schemas.openxmlformats.org/officeDocument/2006/relationships/image" Target="../media/image16.png"/><Relationship Id="rId15" Type="http://schemas.openxmlformats.org/officeDocument/2006/relationships/image" Target="../media/image21.jpeg"/><Relationship Id="rId10" Type="http://schemas.microsoft.com/office/2007/relationships/diagramDrawing" Target="../diagrams/drawing1.xml"/><Relationship Id="rId4" Type="http://schemas.openxmlformats.org/officeDocument/2006/relationships/image" Target="../media/image15.png"/><Relationship Id="rId9" Type="http://schemas.openxmlformats.org/officeDocument/2006/relationships/diagramColors" Target="../diagrams/colors1.xml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51484" y="2204864"/>
            <a:ext cx="9289032" cy="1470025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accent4"/>
                </a:solidFill>
              </a:rPr>
              <a:t>Modélisation dynamique &amp; étude de sensibilité des dimensions d’un échangeur-stockeur thermique à base de matériaux à changement de phase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60CA0C-A847-450E-AD48-430905162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368592"/>
            <a:ext cx="2828202" cy="72765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D59E55EA-1055-4C89-A16B-7462122C4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355" y="436314"/>
            <a:ext cx="1446707" cy="134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3B91FA5-DD2C-4862-BE42-D30FE3CF22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5" y="1096245"/>
            <a:ext cx="2928107" cy="67134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ECAFAD-5E02-4968-B79E-BFFD5ADD2B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20"/>
          <a:stretch/>
        </p:blipFill>
        <p:spPr>
          <a:xfrm>
            <a:off x="767408" y="297567"/>
            <a:ext cx="3209151" cy="14700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676B3BF-EFFB-4E7E-9765-01106C071B7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33" b="34256"/>
          <a:stretch/>
        </p:blipFill>
        <p:spPr>
          <a:xfrm>
            <a:off x="191344" y="5517232"/>
            <a:ext cx="3470512" cy="1152128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F0A123E-2E9C-41AD-9E26-6A989841EFA1}"/>
              </a:ext>
            </a:extLst>
          </p:cNvPr>
          <p:cNvSpPr txBox="1">
            <a:spLocks/>
          </p:cNvSpPr>
          <p:nvPr/>
        </p:nvSpPr>
        <p:spPr>
          <a:xfrm>
            <a:off x="2639615" y="3933056"/>
            <a:ext cx="6912768" cy="1919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Wingdings 3" pitchFamily="18" charset="2"/>
              <a:buNone/>
              <a:defRPr sz="3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b="0" dirty="0"/>
              <a:t>Diane Le Roux – 25/06/2024</a:t>
            </a:r>
          </a:p>
          <a:p>
            <a:endParaRPr lang="fr-FR" sz="800" dirty="0"/>
          </a:p>
          <a:p>
            <a:r>
              <a:rPr lang="fr-FR" sz="2400" b="0" dirty="0"/>
              <a:t>Université de Pau et des Pays de l’Adour (UPPA) – </a:t>
            </a:r>
            <a:r>
              <a:rPr lang="fr-FR" sz="2400" b="0" dirty="0" err="1"/>
              <a:t>LaTEP</a:t>
            </a:r>
            <a:endParaRPr lang="fr-FR" sz="2400" b="0" dirty="0"/>
          </a:p>
          <a:p>
            <a:endParaRPr lang="fr-FR" sz="1700" dirty="0"/>
          </a:p>
          <a:p>
            <a:r>
              <a:rPr lang="fr-FR" sz="1800" dirty="0"/>
              <a:t>Session Stockage</a:t>
            </a:r>
          </a:p>
          <a:p>
            <a:r>
              <a:rPr lang="fr-FR" sz="1800" b="0" dirty="0"/>
              <a:t>Journées Nationales sur l’Energie Solaire (JNES) – 25-27/06/2024 – Anglet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E034D17-5A90-456B-A5DA-0AD7A095C9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859" y="436314"/>
            <a:ext cx="1156175" cy="5510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0B6C49C-C409-499C-AEF1-BFE4265F31C1}"/>
              </a:ext>
            </a:extLst>
          </p:cNvPr>
          <p:cNvSpPr txBox="1">
            <a:spLocks/>
          </p:cNvSpPr>
          <p:nvPr/>
        </p:nvSpPr>
        <p:spPr>
          <a:xfrm>
            <a:off x="354254" y="1375412"/>
            <a:ext cx="11342442" cy="454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b="1" dirty="0"/>
              <a:t>Test 1 : </a:t>
            </a:r>
            <a:r>
              <a:rPr lang="fr-FR" sz="2000" dirty="0"/>
              <a:t>Vérification des performances &amp; validation expérimentale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CA90E73-CB1D-4A76-B89E-182CE2F0A9CC}"/>
              </a:ext>
            </a:extLst>
          </p:cNvPr>
          <p:cNvSpPr/>
          <p:nvPr/>
        </p:nvSpPr>
        <p:spPr>
          <a:xfrm>
            <a:off x="6791262" y="1936623"/>
            <a:ext cx="4927062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fr-FR" dirty="0">
                <a:latin typeface="Helvetica" panose="020B0604020202020204" pitchFamily="34" charset="0"/>
                <a:cs typeface="Helvetica" panose="020B0604020202020204" pitchFamily="34" charset="0"/>
              </a:rPr>
              <a:t>Fournir de l’ECS à 40°C pendant 10 min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1600" dirty="0">
                <a:latin typeface="Helvetica" panose="020B0604020202020204" pitchFamily="34" charset="0"/>
                <a:cs typeface="Helvetica" panose="020B0604020202020204" pitchFamily="34" charset="0"/>
              </a:rPr>
              <a:t>Caloporteur entrant à </a:t>
            </a:r>
            <a:r>
              <a:rPr lang="fr-FR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16°C</a:t>
            </a:r>
            <a:r>
              <a:rPr lang="fr-FR" sz="1600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1600" dirty="0">
                <a:latin typeface="Helvetica" panose="020B0604020202020204" pitchFamily="34" charset="0"/>
                <a:cs typeface="Helvetica" panose="020B0604020202020204" pitchFamily="34" charset="0"/>
              </a:rPr>
              <a:t>Débit primaire : </a:t>
            </a:r>
            <a:r>
              <a:rPr lang="fr-FR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180, 240 ou 300 L/h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1600" dirty="0">
                <a:latin typeface="Helvetica" panose="020B0604020202020204" pitchFamily="34" charset="0"/>
                <a:cs typeface="Helvetica" panose="020B0604020202020204" pitchFamily="34" charset="0"/>
              </a:rPr>
              <a:t>Température initiale du MCP de </a:t>
            </a:r>
            <a:r>
              <a:rPr lang="fr-FR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65°C</a:t>
            </a:r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6D748946-D74D-4E62-835C-7CACBF07AB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8" t="1531" r="905" b="629"/>
          <a:stretch/>
        </p:blipFill>
        <p:spPr>
          <a:xfrm>
            <a:off x="47328" y="1837016"/>
            <a:ext cx="6145943" cy="4092443"/>
          </a:xfrm>
          <a:prstGeom prst="rect">
            <a:avLst/>
          </a:prstGeom>
        </p:spPr>
      </p:pic>
      <p:sp>
        <p:nvSpPr>
          <p:cNvPr id="47" name="ZoneTexte 28">
            <a:extLst>
              <a:ext uri="{FF2B5EF4-FFF2-40B4-BE49-F238E27FC236}">
                <a16:creationId xmlns:a16="http://schemas.microsoft.com/office/drawing/2014/main" id="{68F5EF1E-3D98-47C6-A128-47AB57194E6C}"/>
              </a:ext>
            </a:extLst>
          </p:cNvPr>
          <p:cNvSpPr txBox="1"/>
          <p:nvPr/>
        </p:nvSpPr>
        <p:spPr>
          <a:xfrm>
            <a:off x="966294" y="5893766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des températures du caloporteur froid (entrée / sortie) durant la décharge pour différents débits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B5F39F4D-4BD3-476B-9A84-066F355EF8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57" t="17614" b="19166"/>
          <a:stretch/>
        </p:blipFill>
        <p:spPr>
          <a:xfrm>
            <a:off x="645319" y="2325633"/>
            <a:ext cx="5736138" cy="3072112"/>
          </a:xfrm>
          <a:prstGeom prst="rect">
            <a:avLst/>
          </a:prstGeom>
        </p:spPr>
      </p:pic>
      <p:sp>
        <p:nvSpPr>
          <p:cNvPr id="49" name="ZoneTexte 28">
            <a:extLst>
              <a:ext uri="{FF2B5EF4-FFF2-40B4-BE49-F238E27FC236}">
                <a16:creationId xmlns:a16="http://schemas.microsoft.com/office/drawing/2014/main" id="{984F4A42-D4BA-452C-9CF4-0EF38B755421}"/>
              </a:ext>
            </a:extLst>
          </p:cNvPr>
          <p:cNvSpPr txBox="1"/>
          <p:nvPr/>
        </p:nvSpPr>
        <p:spPr>
          <a:xfrm>
            <a:off x="7030270" y="5893766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 la température moyenne du MCP durant la décharge pour différents débits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64481D2-4EEE-4A75-8A44-04A02BBD86EF}"/>
              </a:ext>
            </a:extLst>
          </p:cNvPr>
          <p:cNvSpPr/>
          <p:nvPr/>
        </p:nvSpPr>
        <p:spPr>
          <a:xfrm>
            <a:off x="1209634" y="2213270"/>
            <a:ext cx="3601605" cy="2733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F3AA5AEE-439D-4225-8D8C-0AC689E55F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452" t="92914" r="19088" b="1430"/>
          <a:stretch/>
        </p:blipFill>
        <p:spPr>
          <a:xfrm>
            <a:off x="1209634" y="2236236"/>
            <a:ext cx="3630707" cy="251011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106C1AAA-0322-4F81-8CA2-FDC0A7C4BE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36" t="93088" r="11387" b="734"/>
          <a:stretch/>
        </p:blipFill>
        <p:spPr>
          <a:xfrm>
            <a:off x="6822139" y="1806242"/>
            <a:ext cx="4652683" cy="268941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765C041B-9CAA-4051-93E3-6394DA07ED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80" t="193" r="983" b="1472"/>
          <a:stretch/>
        </p:blipFill>
        <p:spPr>
          <a:xfrm>
            <a:off x="6262170" y="1998160"/>
            <a:ext cx="5835090" cy="3883724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401E1F2B-802A-4B5A-AE92-DE0B35CCF5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464" t="9622" b="21663"/>
          <a:stretch/>
        </p:blipFill>
        <p:spPr>
          <a:xfrm>
            <a:off x="6816700" y="2391622"/>
            <a:ext cx="5425849" cy="2991085"/>
          </a:xfrm>
          <a:prstGeom prst="rect">
            <a:avLst/>
          </a:prstGeom>
        </p:spPr>
      </p:pic>
      <p:graphicFrame>
        <p:nvGraphicFramePr>
          <p:cNvPr id="55" name="Tableau 54">
            <a:extLst>
              <a:ext uri="{FF2B5EF4-FFF2-40B4-BE49-F238E27FC236}">
                <a16:creationId xmlns:a16="http://schemas.microsoft.com/office/drawing/2014/main" id="{FA628DCD-8727-4F8A-B3FD-366621A4C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253230"/>
              </p:ext>
            </p:extLst>
          </p:nvPr>
        </p:nvGraphicFramePr>
        <p:xfrm>
          <a:off x="2135560" y="2571204"/>
          <a:ext cx="7702461" cy="2189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68775">
                  <a:extLst>
                    <a:ext uri="{9D8B030D-6E8A-4147-A177-3AD203B41FA5}">
                      <a16:colId xmlns:a16="http://schemas.microsoft.com/office/drawing/2014/main" val="3987425369"/>
                    </a:ext>
                  </a:extLst>
                </a:gridCol>
                <a:gridCol w="1178243">
                  <a:extLst>
                    <a:ext uri="{9D8B030D-6E8A-4147-A177-3AD203B41FA5}">
                      <a16:colId xmlns:a16="http://schemas.microsoft.com/office/drawing/2014/main" val="3148992335"/>
                    </a:ext>
                  </a:extLst>
                </a:gridCol>
                <a:gridCol w="1178243">
                  <a:extLst>
                    <a:ext uri="{9D8B030D-6E8A-4147-A177-3AD203B41FA5}">
                      <a16:colId xmlns:a16="http://schemas.microsoft.com/office/drawing/2014/main" val="1128292008"/>
                    </a:ext>
                  </a:extLst>
                </a:gridCol>
                <a:gridCol w="1177200">
                  <a:extLst>
                    <a:ext uri="{9D8B030D-6E8A-4147-A177-3AD203B41FA5}">
                      <a16:colId xmlns:a16="http://schemas.microsoft.com/office/drawing/2014/main" val="969079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180 L/h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240 L/h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300 L/h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5235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Énergie stockée expérimentalement (Wh)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3697.5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4214.5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3960.9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8094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Énergie théorique stockée (Wh)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3966.6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4310.3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4253.0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2978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Capacité réelle (expérience) – MCP (</a:t>
                      </a:r>
                      <a:r>
                        <a:rPr lang="fr-FR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kWh</a:t>
                      </a:r>
                      <a:r>
                        <a:rPr lang="fr-FR" sz="16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fr-FR" sz="1600" b="1" dirty="0"/>
                        <a:t>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56.3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61.2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60.4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753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Capacité théorique – MCP (</a:t>
                      </a:r>
                      <a:r>
                        <a:rPr lang="fr-FR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kWh</a:t>
                      </a:r>
                      <a:r>
                        <a:rPr lang="fr-FR" sz="16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fr-FR" sz="1600" b="1" dirty="0"/>
                        <a:t>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56.0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61.0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60.5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297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Capacité théorique sensible (</a:t>
                      </a:r>
                      <a:r>
                        <a:rPr lang="fr-FR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kWh</a:t>
                      </a:r>
                      <a:r>
                        <a:rPr lang="fr-FR" sz="16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fr-FR" sz="1600" b="1" dirty="0"/>
                        <a:t>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36.3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44.4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43.4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4802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04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5B1004-7A21-4143-9AAD-2CABD2898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Prototype VS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A23F30-A8DC-4EC0-A2DC-A7BF96D43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9CA8B7-4441-4494-9AD8-7A5BD2306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2CC2FF-1AE7-465D-A2B5-EC2A0143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11</a:t>
            </a:fld>
            <a:endParaRPr lang="fr-FR"/>
          </a:p>
        </p:txBody>
      </p:sp>
      <p:graphicFrame>
        <p:nvGraphicFramePr>
          <p:cNvPr id="7" name="Espace réservé du contenu 9">
            <a:extLst>
              <a:ext uri="{FF2B5EF4-FFF2-40B4-BE49-F238E27FC236}">
                <a16:creationId xmlns:a16="http://schemas.microsoft.com/office/drawing/2014/main" id="{23D802E3-AD59-47A8-A7C8-F01CBCF7D9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5315650"/>
              </p:ext>
            </p:extLst>
          </p:nvPr>
        </p:nvGraphicFramePr>
        <p:xfrm>
          <a:off x="2290488" y="1479329"/>
          <a:ext cx="6182868" cy="4685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E726A75-6CDC-4355-B248-2D10BA1AFEA7}"/>
              </a:ext>
            </a:extLst>
          </p:cNvPr>
          <p:cNvSpPr/>
          <p:nvPr/>
        </p:nvSpPr>
        <p:spPr>
          <a:xfrm>
            <a:off x="8770365" y="4109920"/>
            <a:ext cx="3086635" cy="1836024"/>
          </a:xfrm>
          <a:prstGeom prst="rect">
            <a:avLst/>
          </a:prstGeom>
          <a:solidFill>
            <a:srgbClr val="74B34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91AC36-F0B4-45FE-BBAE-6378B95AF4A3}"/>
              </a:ext>
            </a:extLst>
          </p:cNvPr>
          <p:cNvSpPr/>
          <p:nvPr/>
        </p:nvSpPr>
        <p:spPr>
          <a:xfrm>
            <a:off x="8687928" y="3827893"/>
            <a:ext cx="3240000" cy="3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FDEB77-E448-48AE-A873-9CC2761E6DF6}"/>
              </a:ext>
            </a:extLst>
          </p:cNvPr>
          <p:cNvSpPr/>
          <p:nvPr/>
        </p:nvSpPr>
        <p:spPr>
          <a:xfrm>
            <a:off x="8687928" y="2335387"/>
            <a:ext cx="3240000" cy="36000"/>
          </a:xfrm>
          <a:prstGeom prst="rect">
            <a:avLst/>
          </a:prstGeom>
          <a:solidFill>
            <a:srgbClr val="FFA3A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4517373-F44B-42DA-85F1-20A07EE13EDD}"/>
              </a:ext>
            </a:extLst>
          </p:cNvPr>
          <p:cNvSpPr txBox="1"/>
          <p:nvPr/>
        </p:nvSpPr>
        <p:spPr>
          <a:xfrm>
            <a:off x="8770366" y="5945944"/>
            <a:ext cx="30769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Cuve remplie de MCP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C8137C-79E6-4D75-AF9A-A597E240981D}"/>
              </a:ext>
            </a:extLst>
          </p:cNvPr>
          <p:cNvSpPr/>
          <p:nvPr/>
        </p:nvSpPr>
        <p:spPr>
          <a:xfrm>
            <a:off x="8688648" y="2303478"/>
            <a:ext cx="3240000" cy="3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083035-18CC-4061-AC33-E3102ACC4D6B}"/>
              </a:ext>
            </a:extLst>
          </p:cNvPr>
          <p:cNvSpPr/>
          <p:nvPr/>
        </p:nvSpPr>
        <p:spPr>
          <a:xfrm>
            <a:off x="8688648" y="3863894"/>
            <a:ext cx="3240000" cy="36000"/>
          </a:xfrm>
          <a:prstGeom prst="rect">
            <a:avLst/>
          </a:prstGeom>
          <a:solidFill>
            <a:srgbClr val="FFA3A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7AEBA5-55C6-42CC-8377-FE281584E551}"/>
              </a:ext>
            </a:extLst>
          </p:cNvPr>
          <p:cNvSpPr/>
          <p:nvPr/>
        </p:nvSpPr>
        <p:spPr>
          <a:xfrm>
            <a:off x="10515544" y="2144537"/>
            <a:ext cx="144011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B10977-5454-4FA6-9F15-452D231D7897}"/>
              </a:ext>
            </a:extLst>
          </p:cNvPr>
          <p:cNvSpPr/>
          <p:nvPr/>
        </p:nvSpPr>
        <p:spPr>
          <a:xfrm>
            <a:off x="10659553" y="2144537"/>
            <a:ext cx="144011" cy="1800200"/>
          </a:xfrm>
          <a:prstGeom prst="rect">
            <a:avLst/>
          </a:prstGeom>
          <a:solidFill>
            <a:srgbClr val="0575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0EFE88A-3B45-4700-BF07-1F14C2A2773C}"/>
              </a:ext>
            </a:extLst>
          </p:cNvPr>
          <p:cNvSpPr/>
          <p:nvPr/>
        </p:nvSpPr>
        <p:spPr>
          <a:xfrm>
            <a:off x="11250032" y="2144537"/>
            <a:ext cx="144011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A1DA4B-3959-49B7-BBF5-56D38B00DE6F}"/>
              </a:ext>
            </a:extLst>
          </p:cNvPr>
          <p:cNvSpPr/>
          <p:nvPr/>
        </p:nvSpPr>
        <p:spPr>
          <a:xfrm>
            <a:off x="11394041" y="2144537"/>
            <a:ext cx="144011" cy="1800200"/>
          </a:xfrm>
          <a:prstGeom prst="rect">
            <a:avLst/>
          </a:prstGeom>
          <a:solidFill>
            <a:srgbClr val="0575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9E8C8C-76D7-4D66-8F8D-55995CD5D7AE}"/>
              </a:ext>
            </a:extLst>
          </p:cNvPr>
          <p:cNvSpPr txBox="1"/>
          <p:nvPr/>
        </p:nvSpPr>
        <p:spPr>
          <a:xfrm>
            <a:off x="7773375" y="2276872"/>
            <a:ext cx="1148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Échangeur à plaques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3B35290-D678-4B92-924C-6C808A1B9505}"/>
              </a:ext>
            </a:extLst>
          </p:cNvPr>
          <p:cNvSpPr/>
          <p:nvPr/>
        </p:nvSpPr>
        <p:spPr>
          <a:xfrm>
            <a:off x="9047957" y="2144537"/>
            <a:ext cx="144011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497FB-C3F9-4C24-8BE2-C6F2179E8B1E}"/>
              </a:ext>
            </a:extLst>
          </p:cNvPr>
          <p:cNvSpPr/>
          <p:nvPr/>
        </p:nvSpPr>
        <p:spPr>
          <a:xfrm>
            <a:off x="9191967" y="2144537"/>
            <a:ext cx="144011" cy="1800200"/>
          </a:xfrm>
          <a:prstGeom prst="rect">
            <a:avLst/>
          </a:prstGeom>
          <a:solidFill>
            <a:srgbClr val="0575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F0C336-27AE-4966-9E84-1ADAF1772D27}"/>
              </a:ext>
            </a:extLst>
          </p:cNvPr>
          <p:cNvSpPr/>
          <p:nvPr/>
        </p:nvSpPr>
        <p:spPr>
          <a:xfrm>
            <a:off x="9778596" y="2144537"/>
            <a:ext cx="144011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378B6AD-9AF0-450C-BE30-DF64372C2C13}"/>
              </a:ext>
            </a:extLst>
          </p:cNvPr>
          <p:cNvSpPr/>
          <p:nvPr/>
        </p:nvSpPr>
        <p:spPr>
          <a:xfrm>
            <a:off x="9922605" y="2144537"/>
            <a:ext cx="144011" cy="1800200"/>
          </a:xfrm>
          <a:prstGeom prst="rect">
            <a:avLst/>
          </a:prstGeom>
          <a:solidFill>
            <a:srgbClr val="0575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31BE2F23-6702-4759-AEEE-529A72CFB55D}"/>
              </a:ext>
            </a:extLst>
          </p:cNvPr>
          <p:cNvCxnSpPr/>
          <p:nvPr/>
        </p:nvCxnSpPr>
        <p:spPr>
          <a:xfrm>
            <a:off x="8760656" y="5945944"/>
            <a:ext cx="309634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822981D0-C9F9-4F80-ABB3-A7A5C44B0DDB}"/>
              </a:ext>
            </a:extLst>
          </p:cNvPr>
          <p:cNvCxnSpPr/>
          <p:nvPr/>
        </p:nvCxnSpPr>
        <p:spPr>
          <a:xfrm>
            <a:off x="8760656" y="3919434"/>
            <a:ext cx="0" cy="202651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BCDD5046-B688-427A-A8E6-1E89010C249F}"/>
              </a:ext>
            </a:extLst>
          </p:cNvPr>
          <p:cNvSpPr/>
          <p:nvPr/>
        </p:nvSpPr>
        <p:spPr>
          <a:xfrm>
            <a:off x="8687928" y="2828114"/>
            <a:ext cx="3169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Échangeur à plaques immergés dans un bain de MCP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338961F-EF1B-4A14-BC8D-C2CEF5825674}"/>
              </a:ext>
            </a:extLst>
          </p:cNvPr>
          <p:cNvCxnSpPr/>
          <p:nvPr/>
        </p:nvCxnSpPr>
        <p:spPr>
          <a:xfrm>
            <a:off x="11858428" y="3919434"/>
            <a:ext cx="0" cy="202651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A93FA1B8-3746-49E4-AAF2-45FA325B8F33}"/>
              </a:ext>
            </a:extLst>
          </p:cNvPr>
          <p:cNvSpPr/>
          <p:nvPr/>
        </p:nvSpPr>
        <p:spPr>
          <a:xfrm>
            <a:off x="382764" y="4119359"/>
            <a:ext cx="1674000" cy="1836024"/>
          </a:xfrm>
          <a:prstGeom prst="rect">
            <a:avLst/>
          </a:prstGeom>
          <a:solidFill>
            <a:srgbClr val="74B34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9269968-C7B1-4550-8177-2E6D7A7E1F92}"/>
              </a:ext>
            </a:extLst>
          </p:cNvPr>
          <p:cNvSpPr/>
          <p:nvPr/>
        </p:nvSpPr>
        <p:spPr>
          <a:xfrm>
            <a:off x="324929" y="2344826"/>
            <a:ext cx="1836000" cy="36000"/>
          </a:xfrm>
          <a:prstGeom prst="rect">
            <a:avLst/>
          </a:prstGeom>
          <a:solidFill>
            <a:srgbClr val="FFA3A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792443B-FFF3-41B4-A6CD-A8D365095BAB}"/>
              </a:ext>
            </a:extLst>
          </p:cNvPr>
          <p:cNvSpPr txBox="1"/>
          <p:nvPr/>
        </p:nvSpPr>
        <p:spPr>
          <a:xfrm>
            <a:off x="191344" y="5955383"/>
            <a:ext cx="2040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Cuve remplie de MCP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6F0DD6A-839B-4A20-A1A1-1B2C1051ACAE}"/>
              </a:ext>
            </a:extLst>
          </p:cNvPr>
          <p:cNvSpPr/>
          <p:nvPr/>
        </p:nvSpPr>
        <p:spPr>
          <a:xfrm>
            <a:off x="325649" y="2312917"/>
            <a:ext cx="1836000" cy="3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497316A1-EA33-4278-9077-ADC059D05532}"/>
              </a:ext>
            </a:extLst>
          </p:cNvPr>
          <p:cNvCxnSpPr/>
          <p:nvPr/>
        </p:nvCxnSpPr>
        <p:spPr>
          <a:xfrm>
            <a:off x="373055" y="5955383"/>
            <a:ext cx="1692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29E615A6-5E94-4667-9699-2A46C21DBF93}"/>
              </a:ext>
            </a:extLst>
          </p:cNvPr>
          <p:cNvCxnSpPr/>
          <p:nvPr/>
        </p:nvCxnSpPr>
        <p:spPr>
          <a:xfrm>
            <a:off x="373055" y="3928873"/>
            <a:ext cx="0" cy="202651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7B93FAB6-468A-4F77-A0CF-60ED15F66FDE}"/>
              </a:ext>
            </a:extLst>
          </p:cNvPr>
          <p:cNvCxnSpPr/>
          <p:nvPr/>
        </p:nvCxnSpPr>
        <p:spPr>
          <a:xfrm>
            <a:off x="2063552" y="3928873"/>
            <a:ext cx="0" cy="202651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D59B541C-1F71-4B0D-859E-BC7A455EDAA9}"/>
              </a:ext>
            </a:extLst>
          </p:cNvPr>
          <p:cNvSpPr/>
          <p:nvPr/>
        </p:nvSpPr>
        <p:spPr>
          <a:xfrm>
            <a:off x="306996" y="3809892"/>
            <a:ext cx="1836000" cy="3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B9B618C-C723-48A1-814D-A8A5EDB562E5}"/>
              </a:ext>
            </a:extLst>
          </p:cNvPr>
          <p:cNvSpPr/>
          <p:nvPr/>
        </p:nvSpPr>
        <p:spPr>
          <a:xfrm>
            <a:off x="307716" y="3845893"/>
            <a:ext cx="1836000" cy="36000"/>
          </a:xfrm>
          <a:prstGeom prst="rect">
            <a:avLst/>
          </a:prstGeom>
          <a:solidFill>
            <a:srgbClr val="FFA3A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2A06E5A-5B1B-4E88-B68C-3AD45DFBFD86}"/>
              </a:ext>
            </a:extLst>
          </p:cNvPr>
          <p:cNvSpPr/>
          <p:nvPr/>
        </p:nvSpPr>
        <p:spPr>
          <a:xfrm>
            <a:off x="767408" y="2153976"/>
            <a:ext cx="144011" cy="18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ACD52BF-D8C4-4EF4-97C2-26124C6DD72B}"/>
              </a:ext>
            </a:extLst>
          </p:cNvPr>
          <p:cNvSpPr/>
          <p:nvPr/>
        </p:nvSpPr>
        <p:spPr>
          <a:xfrm>
            <a:off x="1535004" y="2153976"/>
            <a:ext cx="144011" cy="1800200"/>
          </a:xfrm>
          <a:prstGeom prst="rect">
            <a:avLst/>
          </a:prstGeom>
          <a:solidFill>
            <a:srgbClr val="0575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1A12958-FE4A-4099-AA3B-EE87C8DF203D}"/>
              </a:ext>
            </a:extLst>
          </p:cNvPr>
          <p:cNvSpPr/>
          <p:nvPr/>
        </p:nvSpPr>
        <p:spPr>
          <a:xfrm>
            <a:off x="382174" y="1382118"/>
            <a:ext cx="1753386" cy="6787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PROTOTYPE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60055C6-9B79-43B1-828B-68BA3152B299}"/>
              </a:ext>
            </a:extLst>
          </p:cNvPr>
          <p:cNvSpPr/>
          <p:nvPr/>
        </p:nvSpPr>
        <p:spPr>
          <a:xfrm>
            <a:off x="9069519" y="1382118"/>
            <a:ext cx="2448000" cy="678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BATTERIE UNITAIRE</a:t>
            </a:r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1033B5D4-C0BD-4472-8F0F-F16A583730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6030661" y="1362864"/>
            <a:ext cx="1768206" cy="2357607"/>
          </a:xfrm>
          <a:prstGeom prst="rect">
            <a:avLst/>
          </a:prstGeom>
        </p:spPr>
      </p:pic>
      <p:pic>
        <p:nvPicPr>
          <p:cNvPr id="57" name="Picture 4">
            <a:extLst>
              <a:ext uri="{FF2B5EF4-FFF2-40B4-BE49-F238E27FC236}">
                <a16:creationId xmlns:a16="http://schemas.microsoft.com/office/drawing/2014/main" id="{AC320BA9-0555-4A84-A52F-6C6F631C2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2" b="29184"/>
          <a:stretch/>
        </p:blipFill>
        <p:spPr bwMode="auto">
          <a:xfrm>
            <a:off x="5735960" y="5331518"/>
            <a:ext cx="2347135" cy="68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Image 58">
            <a:extLst>
              <a:ext uri="{FF2B5EF4-FFF2-40B4-BE49-F238E27FC236}">
                <a16:creationId xmlns:a16="http://schemas.microsoft.com/office/drawing/2014/main" id="{D2A88138-6A15-4F45-9554-32C20E66376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0" r="41529" b="71333"/>
          <a:stretch/>
        </p:blipFill>
        <p:spPr>
          <a:xfrm rot="366616">
            <a:off x="2339745" y="1676934"/>
            <a:ext cx="3099127" cy="1663861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9007727C-552E-4105-9FE6-03059ECEBEB9}"/>
              </a:ext>
            </a:extLst>
          </p:cNvPr>
          <p:cNvSpPr/>
          <p:nvPr/>
        </p:nvSpPr>
        <p:spPr>
          <a:xfrm>
            <a:off x="3622128" y="3151279"/>
            <a:ext cx="488141" cy="274492"/>
          </a:xfrm>
          <a:prstGeom prst="rect">
            <a:avLst/>
          </a:prstGeom>
          <a:solidFill>
            <a:srgbClr val="E1E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Tableau 60">
                <a:extLst>
                  <a:ext uri="{FF2B5EF4-FFF2-40B4-BE49-F238E27FC236}">
                    <a16:creationId xmlns:a16="http://schemas.microsoft.com/office/drawing/2014/main" id="{DF89EBED-5E10-4A28-BF5F-41EF469C443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591640"/>
                  </p:ext>
                </p:extLst>
              </p:nvPr>
            </p:nvGraphicFramePr>
            <p:xfrm>
              <a:off x="1818347" y="1916832"/>
              <a:ext cx="7157973" cy="1676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83991">
                      <a:extLst>
                        <a:ext uri="{9D8B030D-6E8A-4147-A177-3AD203B41FA5}">
                          <a16:colId xmlns:a16="http://schemas.microsoft.com/office/drawing/2014/main" val="3987425369"/>
                        </a:ext>
                      </a:extLst>
                    </a:gridCol>
                    <a:gridCol w="1072198">
                      <a:extLst>
                        <a:ext uri="{9D8B030D-6E8A-4147-A177-3AD203B41FA5}">
                          <a16:colId xmlns:a16="http://schemas.microsoft.com/office/drawing/2014/main" val="2962285397"/>
                        </a:ext>
                      </a:extLst>
                    </a:gridCol>
                    <a:gridCol w="867092">
                      <a:extLst>
                        <a:ext uri="{9D8B030D-6E8A-4147-A177-3AD203B41FA5}">
                          <a16:colId xmlns:a16="http://schemas.microsoft.com/office/drawing/2014/main" val="3148992335"/>
                        </a:ext>
                      </a:extLst>
                    </a:gridCol>
                    <a:gridCol w="867092">
                      <a:extLst>
                        <a:ext uri="{9D8B030D-6E8A-4147-A177-3AD203B41FA5}">
                          <a16:colId xmlns:a16="http://schemas.microsoft.com/office/drawing/2014/main" val="1128292008"/>
                        </a:ext>
                      </a:extLst>
                    </a:gridCol>
                    <a:gridCol w="867600">
                      <a:extLst>
                        <a:ext uri="{9D8B030D-6E8A-4147-A177-3AD203B41FA5}">
                          <a16:colId xmlns:a16="http://schemas.microsoft.com/office/drawing/2014/main" val="969079339"/>
                        </a:ext>
                      </a:extLst>
                    </a:gridCol>
                  </a:tblGrid>
                  <a:tr h="18456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latin typeface="+mj-lt"/>
                              <a:cs typeface="Calibri" panose="020F0502020204030204" pitchFamily="34" charset="0"/>
                            </a:rPr>
                            <a:t>Comparaison des performances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Prototype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Batterie unitaire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300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300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886040574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fr-FR" sz="3000" b="1" kern="1200" dirty="0">
                            <a:solidFill>
                              <a:schemeClr val="lt1"/>
                            </a:solidFill>
                            <a:latin typeface="Calibri" panose="020F0502020204030204" pitchFamily="34" charset="0"/>
                            <a:ea typeface="+mn-ea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T w="38100" cmpd="sng">
                          <a:noFill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150 L/h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180 L/h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240 L/h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300 L/h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523575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Capacité réelle – MCP (</a:t>
                          </a:r>
                          <a:r>
                            <a:rPr lang="fr-FR" sz="1600" b="1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kWh</a:t>
                          </a:r>
                          <a:r>
                            <a:rPr lang="fr-FR" sz="1600" b="1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</a:t>
                          </a:r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/m³)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50.0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56.3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61.2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60.4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9753237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Capacité théorique sensible (</a:t>
                          </a:r>
                          <a:r>
                            <a:rPr lang="fr-FR" sz="1600" b="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kWh</a:t>
                          </a:r>
                          <a:r>
                            <a:rPr lang="fr-FR" sz="1600" b="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</a:t>
                          </a:r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/m³)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28.7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36.3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44.4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43.4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480223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Temps (s) avec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600" b="1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b="1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600" b="1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  <a:cs typeface="Calibri" panose="020F0502020204030204" pitchFamily="34" charset="0"/>
                                    </a:rPr>
                                    <m:t>𝒐𝒖𝒕</m:t>
                                  </m:r>
                                </m:sub>
                              </m:sSub>
                              <m:r>
                                <a:rPr lang="fr-FR" sz="1600" b="1" i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&gt;</m:t>
                              </m:r>
                              <m:r>
                                <a:rPr lang="fr-FR" sz="1600" b="1" i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𝟒𝟎</m:t>
                              </m:r>
                              <m:r>
                                <a:rPr lang="fr-FR" sz="1600" b="1" i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°</m:t>
                              </m:r>
                              <m:r>
                                <a:rPr lang="fr-FR" sz="1600" b="1" i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𝐂</m:t>
                              </m:r>
                            </m:oMath>
                          </a14:m>
                          <a:endParaRPr lang="fr-FR" sz="1600" b="1" dirty="0">
                            <a:solidFill>
                              <a:schemeClr val="accent1"/>
                            </a:solidFill>
                            <a:latin typeface="+mj-lt"/>
                            <a:cs typeface="Calibri" panose="020F050202020403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0’40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7’46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5’25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3’48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1284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Tableau 60">
                <a:extLst>
                  <a:ext uri="{FF2B5EF4-FFF2-40B4-BE49-F238E27FC236}">
                    <a16:creationId xmlns:a16="http://schemas.microsoft.com/office/drawing/2014/main" id="{DF89EBED-5E10-4A28-BF5F-41EF469C443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591640"/>
                  </p:ext>
                </p:extLst>
              </p:nvPr>
            </p:nvGraphicFramePr>
            <p:xfrm>
              <a:off x="1818347" y="1916832"/>
              <a:ext cx="7157973" cy="1676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483991">
                      <a:extLst>
                        <a:ext uri="{9D8B030D-6E8A-4147-A177-3AD203B41FA5}">
                          <a16:colId xmlns:a16="http://schemas.microsoft.com/office/drawing/2014/main" val="3987425369"/>
                        </a:ext>
                      </a:extLst>
                    </a:gridCol>
                    <a:gridCol w="1072198">
                      <a:extLst>
                        <a:ext uri="{9D8B030D-6E8A-4147-A177-3AD203B41FA5}">
                          <a16:colId xmlns:a16="http://schemas.microsoft.com/office/drawing/2014/main" val="2962285397"/>
                        </a:ext>
                      </a:extLst>
                    </a:gridCol>
                    <a:gridCol w="867092">
                      <a:extLst>
                        <a:ext uri="{9D8B030D-6E8A-4147-A177-3AD203B41FA5}">
                          <a16:colId xmlns:a16="http://schemas.microsoft.com/office/drawing/2014/main" val="3148992335"/>
                        </a:ext>
                      </a:extLst>
                    </a:gridCol>
                    <a:gridCol w="867092">
                      <a:extLst>
                        <a:ext uri="{9D8B030D-6E8A-4147-A177-3AD203B41FA5}">
                          <a16:colId xmlns:a16="http://schemas.microsoft.com/office/drawing/2014/main" val="1128292008"/>
                        </a:ext>
                      </a:extLst>
                    </a:gridCol>
                    <a:gridCol w="867600">
                      <a:extLst>
                        <a:ext uri="{9D8B030D-6E8A-4147-A177-3AD203B41FA5}">
                          <a16:colId xmlns:a16="http://schemas.microsoft.com/office/drawing/2014/main" val="969079339"/>
                        </a:ext>
                      </a:extLst>
                    </a:gridCol>
                  </a:tblGrid>
                  <a:tr h="3352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latin typeface="+mj-lt"/>
                              <a:cs typeface="Calibri" panose="020F0502020204030204" pitchFamily="34" charset="0"/>
                            </a:rPr>
                            <a:t>Comparaison des performances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Prototype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Batterie unitaire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300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300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886040574"/>
                      </a:ext>
                    </a:extLst>
                  </a:tr>
                  <a:tr h="335280">
                    <a:tc v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fr-FR" sz="3000" b="1" kern="1200" dirty="0">
                            <a:solidFill>
                              <a:schemeClr val="lt1"/>
                            </a:solidFill>
                            <a:latin typeface="Calibri" panose="020F0502020204030204" pitchFamily="34" charset="0"/>
                            <a:ea typeface="+mn-ea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T w="38100" cmpd="sng">
                          <a:noFill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150 L/h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180 L/h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240 L/h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fr-FR" sz="1600" b="1" kern="1200" dirty="0">
                              <a:solidFill>
                                <a:schemeClr val="lt1"/>
                              </a:solidFill>
                              <a:latin typeface="+mj-lt"/>
                              <a:ea typeface="+mn-ea"/>
                              <a:cs typeface="Calibri" panose="020F0502020204030204" pitchFamily="34" charset="0"/>
                            </a:rPr>
                            <a:t>300 L/h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5235751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Capacité réelle – MCP (</a:t>
                          </a:r>
                          <a:r>
                            <a:rPr lang="fr-FR" sz="1600" b="1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kWh</a:t>
                          </a:r>
                          <a:r>
                            <a:rPr lang="fr-FR" sz="1600" b="1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</a:t>
                          </a:r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/m³)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50.0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56.3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61.2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latin typeface="+mj-lt"/>
                              <a:cs typeface="Calibri" panose="020F0502020204030204" pitchFamily="34" charset="0"/>
                            </a:rPr>
                            <a:t>60.4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97532379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Capacité théorique sensible (</a:t>
                          </a:r>
                          <a:r>
                            <a:rPr lang="fr-FR" sz="1600" b="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kWh</a:t>
                          </a:r>
                          <a:r>
                            <a:rPr lang="fr-FR" sz="1600" b="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</a:t>
                          </a:r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/m³)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28.7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36.3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44.4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0" dirty="0">
                              <a:latin typeface="+mj-lt"/>
                              <a:cs typeface="Calibri" panose="020F0502020204030204" pitchFamily="34" charset="0"/>
                            </a:rPr>
                            <a:t>43.4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024802230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175" t="-407273" r="-105769" b="-2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0’40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7’46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5’25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b="1" dirty="0">
                              <a:solidFill>
                                <a:schemeClr val="accent1"/>
                              </a:solidFill>
                              <a:latin typeface="+mj-lt"/>
                              <a:cs typeface="Calibri" panose="020F0502020204030204" pitchFamily="34" charset="0"/>
                            </a:rPr>
                            <a:t>3’48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1284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826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3.125E-6 0.295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4.375E-6 0.295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0.00052 0.295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76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1.45833E-6 0.295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2.70833E-6 0.2983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90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-2.70833E-6 0.2858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8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L 6.25E-7 0.295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0.295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00039 0.295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476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0.00039 0.295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476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2.70833E-6 0.2981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90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2.70833E-6 0.2858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8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7037E-7 L 0.00052 0.295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76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8.33333E-7 0.295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6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81481E-6 L -3.125E-6 0.29838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90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3.125E-6 0.2981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90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8.33333E-7 0.2858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8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6.25E-7 0.28588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F2D7D6-70FC-4ADB-8497-F098DDAAA1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8CC979-E5AA-4CEF-BCD0-E672F4268F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B346253-439E-4A9B-87B7-57D391ADE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036E062-D99B-4F46-8512-CAEE46A8DF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3BEAC5-C5E3-4A4E-955E-B6086A870A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P spid="8" grpId="0" animBg="1"/>
      <p:bldP spid="9" grpId="0" animBg="1"/>
      <p:bldP spid="9" grpId="1" animBg="1"/>
      <p:bldP spid="10" grpId="0" animBg="1"/>
      <p:bldP spid="10" grpId="1" animBg="1"/>
      <p:bldP spid="11" grpId="0"/>
      <p:bldP spid="11" grpId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9" grpId="0"/>
      <p:bldP spid="40" grpId="0" animBg="1"/>
      <p:bldP spid="41" grpId="0" animBg="1"/>
      <p:bldP spid="41" grpId="1" animBg="1"/>
      <p:bldP spid="42" grpId="0"/>
      <p:bldP spid="42" grpId="1"/>
      <p:bldP spid="43" grpId="0" animBg="1"/>
      <p:bldP spid="43" grpId="1" animBg="1"/>
      <p:bldP spid="50" grpId="0" animBg="1"/>
      <p:bldP spid="50" grpId="1" animBg="1"/>
      <p:bldP spid="51" grpId="0" animBg="1"/>
      <p:bldP spid="51" grpId="1" animBg="1"/>
      <p:bldP spid="45" grpId="0" animBg="1"/>
      <p:bldP spid="45" grpId="1" animBg="1"/>
      <p:bldP spid="46" grpId="0" animBg="1"/>
      <p:bldP spid="46" grpId="1" animBg="1"/>
      <p:bldP spid="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495046F2-5454-4746-A060-4294CE8ED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700808"/>
            <a:ext cx="5097114" cy="361687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 système dans un bâtiment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DC70DAA2-694D-4E69-8DE2-094990883C08}"/>
              </a:ext>
            </a:extLst>
          </p:cNvPr>
          <p:cNvSpPr txBox="1">
            <a:spLocks/>
          </p:cNvSpPr>
          <p:nvPr/>
        </p:nvSpPr>
        <p:spPr>
          <a:xfrm>
            <a:off x="354254" y="1614021"/>
            <a:ext cx="11342442" cy="420954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fr-FR" sz="2000" b="1" dirty="0">
                <a:latin typeface="+mj-lt"/>
                <a:cs typeface="Arial" panose="020B0604020202020204" pitchFamily="34" charset="0"/>
              </a:rPr>
              <a:t>Hiver – Mode chauffage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8849F1-7D51-4BA9-A500-8024AC5C9102}"/>
              </a:ext>
            </a:extLst>
          </p:cNvPr>
          <p:cNvSpPr txBox="1"/>
          <p:nvPr/>
        </p:nvSpPr>
        <p:spPr>
          <a:xfrm>
            <a:off x="2421502" y="5981218"/>
            <a:ext cx="108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CHARGE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21C6A4A-3D6C-431F-B557-9DA5558E02A6}"/>
              </a:ext>
            </a:extLst>
          </p:cNvPr>
          <p:cNvSpPr txBox="1"/>
          <p:nvPr/>
        </p:nvSpPr>
        <p:spPr>
          <a:xfrm>
            <a:off x="4305789" y="5981218"/>
            <a:ext cx="1362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DECHARGE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5E4AA6-82DE-42EA-A2F7-8D1120E6A6F5}"/>
              </a:ext>
            </a:extLst>
          </p:cNvPr>
          <p:cNvSpPr/>
          <p:nvPr/>
        </p:nvSpPr>
        <p:spPr>
          <a:xfrm>
            <a:off x="6504489" y="4653909"/>
            <a:ext cx="1223150" cy="1435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FB2F853-CB6F-449F-8511-938F2C437D10}"/>
              </a:ext>
            </a:extLst>
          </p:cNvPr>
          <p:cNvSpPr txBox="1"/>
          <p:nvPr/>
        </p:nvSpPr>
        <p:spPr>
          <a:xfrm>
            <a:off x="8870279" y="1270867"/>
            <a:ext cx="2817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accent3"/>
                </a:solidFill>
              </a:rPr>
              <a:t>BESOINS DU BÂTIMENT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D0E3A4-C238-4180-8FAE-82F39D57F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884894"/>
            <a:ext cx="5236682" cy="406438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652EB31-898F-40FB-BAFC-A8FB77551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076" y="2232895"/>
            <a:ext cx="3067084" cy="313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FA9EB5-C5CB-4943-9A0D-17F9CA519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 &amp; Perspectives</a:t>
            </a:r>
          </a:p>
        </p:txBody>
      </p:sp>
      <p:graphicFrame>
        <p:nvGraphicFramePr>
          <p:cNvPr id="7" name="Espace réservé du contenu 6">
            <a:extLst>
              <a:ext uri="{FF2B5EF4-FFF2-40B4-BE49-F238E27FC236}">
                <a16:creationId xmlns:a16="http://schemas.microsoft.com/office/drawing/2014/main" id="{6127D1BE-8527-4D7D-9CBB-541A8A9D41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584472"/>
              </p:ext>
            </p:extLst>
          </p:nvPr>
        </p:nvGraphicFramePr>
        <p:xfrm>
          <a:off x="479376" y="1417638"/>
          <a:ext cx="9446840" cy="5035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9B63D2-58F3-4240-ADBD-CA80A263E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6D0541-E773-433F-9540-5D2258704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8CF413-0E1F-415E-A9B0-1B49C4690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50BC1-2899-488B-9698-213D492A3482}"/>
              </a:ext>
            </a:extLst>
          </p:cNvPr>
          <p:cNvSpPr/>
          <p:nvPr/>
        </p:nvSpPr>
        <p:spPr>
          <a:xfrm>
            <a:off x="8184232" y="4509120"/>
            <a:ext cx="108012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En cours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1EAC503-DD4C-44B8-B2F6-28CD5A12696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361" t="9305" r="6256"/>
          <a:stretch/>
        </p:blipFill>
        <p:spPr>
          <a:xfrm>
            <a:off x="8976320" y="1050360"/>
            <a:ext cx="2952328" cy="22467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FC8FB74-08BF-4D10-9648-6124C9343F8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318" r="12713" b="8294"/>
          <a:stretch/>
        </p:blipFill>
        <p:spPr>
          <a:xfrm>
            <a:off x="9552495" y="3454008"/>
            <a:ext cx="2376153" cy="2736304"/>
          </a:xfrm>
          <a:prstGeom prst="rect">
            <a:avLst/>
          </a:prstGeom>
        </p:spPr>
      </p:pic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7550F8C-39A5-4379-A8E1-F5FBC7572AF9}"/>
              </a:ext>
            </a:extLst>
          </p:cNvPr>
          <p:cNvSpPr/>
          <p:nvPr/>
        </p:nvSpPr>
        <p:spPr>
          <a:xfrm>
            <a:off x="5951984" y="5616000"/>
            <a:ext cx="864096" cy="43204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À faire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235C6B-AD6C-4B9D-A672-B770B87F7744}"/>
              </a:ext>
            </a:extLst>
          </p:cNvPr>
          <p:cNvSpPr/>
          <p:nvPr/>
        </p:nvSpPr>
        <p:spPr>
          <a:xfrm>
            <a:off x="6128660" y="2348880"/>
            <a:ext cx="2700300" cy="809609"/>
          </a:xfrm>
          <a:prstGeom prst="rect">
            <a:avLst/>
          </a:prstGeom>
          <a:solidFill>
            <a:srgbClr val="9BBB59">
              <a:hueOff val="2812566"/>
              <a:satOff val="-4220"/>
              <a:lumOff val="-686"/>
              <a:alphaOff val="0"/>
            </a:srgbClr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spcFirstLastPara="0" vert="horz" wrap="square" lIns="6985" tIns="6985" rIns="6985" bIns="6985" numCol="1" spcCol="1270" anchor="ctr" anchorCtr="0">
            <a:no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1.5 fois plus d’énergie par unité de volume que du stockage sensible (∆T = 50°C)</a:t>
            </a:r>
          </a:p>
        </p:txBody>
      </p:sp>
    </p:spTree>
    <p:extLst>
      <p:ext uri="{BB962C8B-B14F-4D97-AF65-F5344CB8AC3E}">
        <p14:creationId xmlns:p14="http://schemas.microsoft.com/office/powerpoint/2010/main" val="252607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8AD5D55-226B-4CAB-9884-702E5913C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85DF5FF-B777-4654-A498-399C08C02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162A42-B993-453F-A832-2A8ACF5CB1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3B9DA31-AF53-478C-9C63-7034D5A11C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DE56E4-B07C-41AC-A779-57D119EFC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AC9ABD9-CB57-4D52-B2ED-2B9FFA56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046536-4439-4DFE-BD85-48E884907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AA9E80A-DEBC-4D82-A930-142407FEC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51BEBD-DB0E-433E-AC20-9D80D697D3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461F08-14F2-4173-84B3-3C354E1B6F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P spid="8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2F644B-7DA7-429C-B1FB-89522096F57E}"/>
              </a:ext>
            </a:extLst>
          </p:cNvPr>
          <p:cNvSpPr/>
          <p:nvPr/>
        </p:nvSpPr>
        <p:spPr>
          <a:xfrm>
            <a:off x="551384" y="332656"/>
            <a:ext cx="352839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7788865C-6B3E-4039-B1A9-8800903DD63E}"/>
              </a:ext>
            </a:extLst>
          </p:cNvPr>
          <p:cNvSpPr txBox="1">
            <a:spLocks/>
          </p:cNvSpPr>
          <p:nvPr/>
        </p:nvSpPr>
        <p:spPr>
          <a:xfrm>
            <a:off x="1946176" y="2102737"/>
            <a:ext cx="8299648" cy="1470025"/>
          </a:xfrm>
          <a:prstGeom prst="rect">
            <a:avLst/>
          </a:prstGeom>
          <a:ln w="19050">
            <a:solidFill>
              <a:schemeClr val="accent4"/>
            </a:solidFill>
          </a:ln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accent4"/>
                </a:solidFill>
              </a:rPr>
              <a:t>Merci pour votre attention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051FDF9D-EBC6-4AF1-98CD-0AB56964958A}"/>
              </a:ext>
            </a:extLst>
          </p:cNvPr>
          <p:cNvSpPr txBox="1">
            <a:spLocks/>
          </p:cNvSpPr>
          <p:nvPr/>
        </p:nvSpPr>
        <p:spPr>
          <a:xfrm>
            <a:off x="1091065" y="3746468"/>
            <a:ext cx="10009869" cy="67134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400" b="1" dirty="0">
                <a:solidFill>
                  <a:schemeClr val="tx1">
                    <a:tint val="75000"/>
                  </a:schemeClr>
                </a:solidFill>
              </a:rPr>
              <a:t>Diane Le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Roux</a:t>
            </a:r>
            <a:r>
              <a:rPr lang="fr-FR" sz="2400" b="1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fr-F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Sylvain Serra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Sabine Sochard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Ryad Bouzouidja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Anas Maftah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Alain Sempey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José Lara Cruz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Zakaria Aketouane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Tessa Hubert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Jean-Michel Reneaume</a:t>
            </a:r>
            <a:r>
              <a:rPr lang="fr-FR" sz="2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336226A-D3C8-45E6-8D09-63751A0BA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099" y="286856"/>
            <a:ext cx="2828202" cy="72765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00D44BC-289F-48EA-B75F-71E6BB2BCC2E}"/>
              </a:ext>
            </a:extLst>
          </p:cNvPr>
          <p:cNvSpPr txBox="1"/>
          <p:nvPr/>
        </p:nvSpPr>
        <p:spPr>
          <a:xfrm>
            <a:off x="8616279" y="6131537"/>
            <a:ext cx="2160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25/06/2024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D3F8CD7-87EC-4386-9C12-1AA346D44D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332656"/>
            <a:ext cx="5528614" cy="1296144"/>
          </a:xfrm>
          <a:prstGeom prst="rect">
            <a:avLst/>
          </a:prstGeom>
        </p:spPr>
      </p:pic>
      <p:pic>
        <p:nvPicPr>
          <p:cNvPr id="16" name="Picture 84">
            <a:extLst>
              <a:ext uri="{FF2B5EF4-FFF2-40B4-BE49-F238E27FC236}">
                <a16:creationId xmlns:a16="http://schemas.microsoft.com/office/drawing/2014/main" id="{1ADEAD85-0780-4163-8456-E214909448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68" y="4597278"/>
            <a:ext cx="236435" cy="236435"/>
          </a:xfrm>
          <a:prstGeom prst="rect">
            <a:avLst/>
          </a:prstGeom>
        </p:spPr>
      </p:pic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57B33E06-452E-4D55-BDEF-59A03BBE7A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004687"/>
              </p:ext>
            </p:extLst>
          </p:nvPr>
        </p:nvGraphicFramePr>
        <p:xfrm>
          <a:off x="1210385" y="4581128"/>
          <a:ext cx="4502623" cy="4267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502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3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venir Book" charset="0"/>
                          <a:cs typeface="Arial" panose="020B060402020202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</a:t>
                      </a:r>
                      <a:r>
                        <a:rPr lang="fr-FR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venir Book" charset="0"/>
                          <a:cs typeface="Arial" panose="020B060402020202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iane.le-roux@univ-pau.com</a:t>
                      </a:r>
                      <a:endParaRPr lang="fr-FR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venir Book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venir Book" charset="0"/>
                        <a:cs typeface="Arial" panose="020B0604020202020204" pitchFamily="34" charset="0"/>
                      </a:endParaRPr>
                    </a:p>
                  </a:txBody>
                  <a:tcPr marL="60266" marR="6026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4" name="Picture 2">
            <a:extLst>
              <a:ext uri="{FF2B5EF4-FFF2-40B4-BE49-F238E27FC236}">
                <a16:creationId xmlns:a16="http://schemas.microsoft.com/office/drawing/2014/main" id="{6E57333F-94EF-4A2F-9E8B-8FC2A20B9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312384"/>
            <a:ext cx="1584176" cy="147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2CEE132-E916-4E44-97A6-B2A6D012C0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099" y="1042033"/>
            <a:ext cx="2928107" cy="67134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947B261-5160-4109-BC6B-0EC9BA0092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33" b="34256"/>
          <a:stretch/>
        </p:blipFill>
        <p:spPr>
          <a:xfrm>
            <a:off x="7734920" y="4575023"/>
            <a:ext cx="3922717" cy="130224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FEC7C12-8509-4376-AB3C-4BC1E0FFB795}"/>
              </a:ext>
            </a:extLst>
          </p:cNvPr>
          <p:cNvSpPr/>
          <p:nvPr/>
        </p:nvSpPr>
        <p:spPr>
          <a:xfrm>
            <a:off x="767408" y="5013176"/>
            <a:ext cx="6624736" cy="97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fr-FR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Université de Pau et des Pays de L’Adour, E2S UPPA, </a:t>
            </a:r>
            <a:r>
              <a:rPr lang="fr-FR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LaTEP</a:t>
            </a:r>
            <a:r>
              <a:rPr lang="fr-FR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Pau, France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fr-FR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Université de Bordeaux, CNRS, Bordeaux INP, I2M, UMR 5295, F-33400, Talence, France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fr-FR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NOBATEK/INEF 4, Bordeaux France</a:t>
            </a:r>
          </a:p>
        </p:txBody>
      </p:sp>
    </p:spTree>
    <p:extLst>
      <p:ext uri="{BB962C8B-B14F-4D97-AF65-F5344CB8AC3E}">
        <p14:creationId xmlns:p14="http://schemas.microsoft.com/office/powerpoint/2010/main" val="2593968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41A912F-EFC7-4F6B-92D1-14ED877FE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2000" b="1" dirty="0"/>
              <a:t>Stockage compact avec MCP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Modèles numériques 2D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b="1" dirty="0"/>
              <a:t>Prototype &amp; batterie unitaire </a:t>
            </a:r>
            <a:r>
              <a:rPr lang="fr-FR" sz="1800" dirty="0"/>
              <a:t>(échangeur à plaques à co-courant plongé dans un bain de MCP)</a:t>
            </a:r>
            <a:endParaRPr lang="fr-FR" sz="18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Validations expérimentales </a:t>
            </a:r>
            <a:r>
              <a:rPr lang="fr-FR" sz="1800" dirty="0">
                <a:sym typeface="Wingdings" panose="05000000000000000000" pitchFamily="2" charset="2"/>
              </a:rPr>
              <a:t> </a:t>
            </a:r>
            <a:r>
              <a:rPr lang="fr-FR" sz="1800" b="1" dirty="0">
                <a:sym typeface="Wingdings" panose="05000000000000000000" pitchFamily="2" charset="2"/>
              </a:rPr>
              <a:t>entre 50 et 62 </a:t>
            </a:r>
            <a:r>
              <a:rPr lang="fr-FR" sz="1800" b="1" dirty="0" err="1">
                <a:solidFill>
                  <a:schemeClr val="dk1"/>
                </a:solidFill>
              </a:rPr>
              <a:t>kWh</a:t>
            </a:r>
            <a:r>
              <a:rPr lang="fr-FR" sz="1800" b="1" baseline="-25000" dirty="0" err="1">
                <a:solidFill>
                  <a:schemeClr val="dk1"/>
                </a:solidFill>
              </a:rPr>
              <a:t>th</a:t>
            </a:r>
            <a:r>
              <a:rPr lang="fr-FR" sz="1800" b="1" dirty="0">
                <a:sym typeface="Wingdings" panose="05000000000000000000" pitchFamily="2" charset="2"/>
              </a:rPr>
              <a:t>/m³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Étude de sensibilité : fixer les dimensions</a:t>
            </a:r>
            <a:endParaRPr lang="fr-FR" sz="18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000" b="1" dirty="0"/>
              <a:t>Application bâtiment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Fournir les besoins en chauffage, ECS &amp; climatisation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b="1" dirty="0"/>
              <a:t>Capteurs thermiques &amp; PAC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Problématique </a:t>
            </a:r>
            <a:r>
              <a:rPr lang="fr-FR" sz="1800" b="1" dirty="0"/>
              <a:t>encombrement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b="1" dirty="0"/>
              <a:t>4 stockages latents </a:t>
            </a:r>
            <a:r>
              <a:rPr lang="fr-FR" sz="1800" dirty="0"/>
              <a:t>avec différents MCP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1800" dirty="0"/>
              <a:t>Étude de sensibilité (surface de captation &amp; nombre de batteries en parallèle)</a:t>
            </a:r>
          </a:p>
          <a:p>
            <a:pPr marL="0" indent="0">
              <a:buNone/>
            </a:pPr>
            <a:endParaRPr lang="fr-FR" sz="2000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Session Stockage – JNES 2024 – Anglet – Diane Le Roux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19B023-535E-476B-9795-2C49091D4F29}"/>
              </a:ext>
            </a:extLst>
          </p:cNvPr>
          <p:cNvSpPr/>
          <p:nvPr/>
        </p:nvSpPr>
        <p:spPr>
          <a:xfrm>
            <a:off x="7248128" y="2827784"/>
            <a:ext cx="3240360" cy="1033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1.5 fois plus d’énergie par unité de volume </a:t>
            </a:r>
            <a:r>
              <a:rPr lang="fr-FR" sz="2000" dirty="0"/>
              <a:t>que du </a:t>
            </a:r>
            <a:r>
              <a:rPr lang="fr-FR" sz="2000" b="1" dirty="0"/>
              <a:t>stockage sensible (∆T = 50°C)</a:t>
            </a:r>
          </a:p>
        </p:txBody>
      </p:sp>
    </p:spTree>
    <p:extLst>
      <p:ext uri="{BB962C8B-B14F-4D97-AF65-F5344CB8AC3E}">
        <p14:creationId xmlns:p14="http://schemas.microsoft.com/office/powerpoint/2010/main" val="326493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A94892-5DF2-404A-870D-ADAEFE020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Choix des MCP – Sélection, Caractérisation &amp; Tests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ED0FB5-AC58-4E13-B07B-334E5EBDD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9F0F6E-0DAF-4905-B80A-9422CD1D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23137B-E14B-48BB-A892-3D009B0A6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16</a:t>
            </a:fld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9771D25-ED94-4533-9E13-27C524F8675C}"/>
              </a:ext>
            </a:extLst>
          </p:cNvPr>
          <p:cNvCxnSpPr/>
          <p:nvPr/>
        </p:nvCxnSpPr>
        <p:spPr>
          <a:xfrm>
            <a:off x="7956963" y="3005050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C90FD0A-F9AC-43BE-A8A1-3E0F7C21FB93}"/>
              </a:ext>
            </a:extLst>
          </p:cNvPr>
          <p:cNvCxnSpPr/>
          <p:nvPr/>
        </p:nvCxnSpPr>
        <p:spPr>
          <a:xfrm>
            <a:off x="7956957" y="3157450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A3544D0-B7A6-4964-A323-40EB0E8F9CF9}"/>
              </a:ext>
            </a:extLst>
          </p:cNvPr>
          <p:cNvCxnSpPr/>
          <p:nvPr/>
        </p:nvCxnSpPr>
        <p:spPr>
          <a:xfrm>
            <a:off x="9642670" y="2966020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0A89D98-9A25-445F-B78C-9C4CC97FECB1}"/>
              </a:ext>
            </a:extLst>
          </p:cNvPr>
          <p:cNvCxnSpPr/>
          <p:nvPr/>
        </p:nvCxnSpPr>
        <p:spPr>
          <a:xfrm>
            <a:off x="9642664" y="3118420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FDE7D9C-2F91-4204-9A55-3CA564715BA5}"/>
              </a:ext>
            </a:extLst>
          </p:cNvPr>
          <p:cNvCxnSpPr/>
          <p:nvPr/>
        </p:nvCxnSpPr>
        <p:spPr>
          <a:xfrm>
            <a:off x="9084720" y="2015918"/>
            <a:ext cx="0" cy="72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F621AE4-F0A5-4A29-8B50-9B6F8C43CC6D}"/>
              </a:ext>
            </a:extLst>
          </p:cNvPr>
          <p:cNvCxnSpPr/>
          <p:nvPr/>
        </p:nvCxnSpPr>
        <p:spPr>
          <a:xfrm>
            <a:off x="9237120" y="2017706"/>
            <a:ext cx="0" cy="72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965AE47-DBD3-4492-BCA1-231C0C4BDD97}"/>
              </a:ext>
            </a:extLst>
          </p:cNvPr>
          <p:cNvCxnSpPr/>
          <p:nvPr/>
        </p:nvCxnSpPr>
        <p:spPr>
          <a:xfrm>
            <a:off x="9087978" y="3406504"/>
            <a:ext cx="0" cy="68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81CDB605-1A84-4CAD-AA02-797AE190865B}"/>
              </a:ext>
            </a:extLst>
          </p:cNvPr>
          <p:cNvCxnSpPr/>
          <p:nvPr/>
        </p:nvCxnSpPr>
        <p:spPr>
          <a:xfrm>
            <a:off x="9240378" y="3408292"/>
            <a:ext cx="0" cy="68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D9EC6159-B582-4B3C-9C90-CCD45923663D}"/>
              </a:ext>
            </a:extLst>
          </p:cNvPr>
          <p:cNvSpPr/>
          <p:nvPr/>
        </p:nvSpPr>
        <p:spPr>
          <a:xfrm>
            <a:off x="8736361" y="2801948"/>
            <a:ext cx="848663" cy="56267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2EE0FD71-E0EE-4044-A94F-559B140DF3FC}"/>
              </a:ext>
            </a:extLst>
          </p:cNvPr>
          <p:cNvSpPr/>
          <p:nvPr/>
        </p:nvSpPr>
        <p:spPr>
          <a:xfrm>
            <a:off x="8708354" y="2747262"/>
            <a:ext cx="934316" cy="65597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E64B41C-3D73-4DC1-AFD2-CAADE3DE4762}"/>
              </a:ext>
            </a:extLst>
          </p:cNvPr>
          <p:cNvSpPr txBox="1"/>
          <p:nvPr/>
        </p:nvSpPr>
        <p:spPr>
          <a:xfrm>
            <a:off x="8665472" y="2762629"/>
            <a:ext cx="100251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Pompe à chaleur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DB53624F-66B6-44FD-A328-88CD21BFBF76}"/>
              </a:ext>
            </a:extLst>
          </p:cNvPr>
          <p:cNvSpPr/>
          <p:nvPr/>
        </p:nvSpPr>
        <p:spPr>
          <a:xfrm>
            <a:off x="8536728" y="1370702"/>
            <a:ext cx="1215146" cy="655974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ECS</a:t>
            </a:r>
          </a:p>
          <a:p>
            <a:pPr algn="ctr"/>
            <a:r>
              <a:rPr lang="fr-FR" sz="1600" b="1" dirty="0">
                <a:solidFill>
                  <a:srgbClr val="C00000"/>
                </a:solidFill>
              </a:rPr>
              <a:t>[55 – 60°C]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989B9C63-E7DA-485B-9404-68C1AC720D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4534"/>
          <a:stretch/>
        </p:blipFill>
        <p:spPr>
          <a:xfrm>
            <a:off x="5913502" y="1364988"/>
            <a:ext cx="2051922" cy="3462828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4D2126E5-B8AA-4FB9-BBC9-175C716822BB}"/>
              </a:ext>
            </a:extLst>
          </p:cNvPr>
          <p:cNvSpPr txBox="1"/>
          <p:nvPr/>
        </p:nvSpPr>
        <p:spPr>
          <a:xfrm>
            <a:off x="5610318" y="1315896"/>
            <a:ext cx="195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Façade solaire</a:t>
            </a:r>
          </a:p>
          <a:p>
            <a:pPr algn="ctr"/>
            <a:r>
              <a:rPr lang="fr-FR" sz="1600" dirty="0"/>
              <a:t>(Batisol® avec glycol)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9DFAFA7-8B77-407F-94C5-DC7601E0DF24}"/>
              </a:ext>
            </a:extLst>
          </p:cNvPr>
          <p:cNvSpPr txBox="1"/>
          <p:nvPr/>
        </p:nvSpPr>
        <p:spPr>
          <a:xfrm>
            <a:off x="9818315" y="1677282"/>
            <a:ext cx="2335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C00000"/>
                </a:solidFill>
              </a:rPr>
              <a:t>1 kWh entre 40 et 55°C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1F69695-897B-4FD8-9657-9C46011CE963}"/>
              </a:ext>
            </a:extLst>
          </p:cNvPr>
          <p:cNvSpPr txBox="1"/>
          <p:nvPr/>
        </p:nvSpPr>
        <p:spPr>
          <a:xfrm>
            <a:off x="9643246" y="3383039"/>
            <a:ext cx="1989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</a:rPr>
              <a:t>Max: 80 kWh par jour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713E80E5-79AE-401D-890E-59BD61A887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025" b="16341"/>
          <a:stretch/>
        </p:blipFill>
        <p:spPr>
          <a:xfrm>
            <a:off x="8857892" y="2094227"/>
            <a:ext cx="592397" cy="585149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7C6F507E-97BF-40D5-BE16-C742F3D1BE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025" b="16341"/>
          <a:stretch/>
        </p:blipFill>
        <p:spPr>
          <a:xfrm>
            <a:off x="9715438" y="2803828"/>
            <a:ext cx="592397" cy="585149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2D98CE0D-674D-4D55-A3F8-953E0A4A62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025" b="16341"/>
          <a:stretch/>
        </p:blipFill>
        <p:spPr>
          <a:xfrm>
            <a:off x="8861356" y="3474737"/>
            <a:ext cx="592397" cy="58514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8C8A1A82-1705-48E0-BE51-BADB432BC81E}"/>
              </a:ext>
            </a:extLst>
          </p:cNvPr>
          <p:cNvSpPr/>
          <p:nvPr/>
        </p:nvSpPr>
        <p:spPr>
          <a:xfrm>
            <a:off x="7742586" y="4101293"/>
            <a:ext cx="282300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43CCFA87-73E4-432C-9E1E-74FD113CFCE7}"/>
              </a:ext>
            </a:extLst>
          </p:cNvPr>
          <p:cNvSpPr/>
          <p:nvPr/>
        </p:nvSpPr>
        <p:spPr>
          <a:xfrm>
            <a:off x="8448496" y="4101293"/>
            <a:ext cx="1411187" cy="6559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/>
              <a:t>Cooling</a:t>
            </a:r>
            <a:endParaRPr lang="fr-FR" dirty="0"/>
          </a:p>
          <a:p>
            <a:pPr algn="ctr"/>
            <a:r>
              <a:rPr lang="fr-FR" sz="1600" b="1" dirty="0">
                <a:solidFill>
                  <a:srgbClr val="0070C0"/>
                </a:solidFill>
              </a:rPr>
              <a:t>[15 – 25°C]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991A1E6-56D2-41DE-926D-89E7AF86D98D}"/>
              </a:ext>
            </a:extLst>
          </p:cNvPr>
          <p:cNvSpPr txBox="1"/>
          <p:nvPr/>
        </p:nvSpPr>
        <p:spPr>
          <a:xfrm>
            <a:off x="9837938" y="4410734"/>
            <a:ext cx="2138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Max: 40 kWh par jour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0D486785-D44E-4839-8120-BD1F880A7A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025" b="16341"/>
          <a:stretch/>
        </p:blipFill>
        <p:spPr>
          <a:xfrm>
            <a:off x="8008879" y="2788513"/>
            <a:ext cx="592397" cy="585149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8F8D8C0B-5D66-4AD9-8EBA-BE3F562AE654}"/>
              </a:ext>
            </a:extLst>
          </p:cNvPr>
          <p:cNvSpPr/>
          <p:nvPr/>
        </p:nvSpPr>
        <p:spPr>
          <a:xfrm>
            <a:off x="8901834" y="1505154"/>
            <a:ext cx="548455" cy="15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87B7288-6452-48A9-9C24-E91E29AC2414}"/>
              </a:ext>
            </a:extLst>
          </p:cNvPr>
          <p:cNvSpPr txBox="1"/>
          <p:nvPr/>
        </p:nvSpPr>
        <p:spPr>
          <a:xfrm>
            <a:off x="8857892" y="1367894"/>
            <a:ext cx="523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ECS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7AA3935A-F56B-4F7C-9ACF-2F4473772FC8}"/>
              </a:ext>
            </a:extLst>
          </p:cNvPr>
          <p:cNvSpPr txBox="1"/>
          <p:nvPr/>
        </p:nvSpPr>
        <p:spPr>
          <a:xfrm>
            <a:off x="10460412" y="2771185"/>
            <a:ext cx="11297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/>
              <a:t>Chauffage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5D8961C-038B-4142-92FE-22B9186FA8A7}"/>
              </a:ext>
            </a:extLst>
          </p:cNvPr>
          <p:cNvSpPr txBox="1"/>
          <p:nvPr/>
        </p:nvSpPr>
        <p:spPr>
          <a:xfrm>
            <a:off x="6798339" y="2764130"/>
            <a:ext cx="101809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/>
              <a:t>Stockage</a:t>
            </a:r>
          </a:p>
        </p:txBody>
      </p:sp>
      <p:sp>
        <p:nvSpPr>
          <p:cNvPr id="42" name="Rectangle : coins arrondis 41">
            <a:extLst>
              <a:ext uri="{FF2B5EF4-FFF2-40B4-BE49-F238E27FC236}">
                <a16:creationId xmlns:a16="http://schemas.microsoft.com/office/drawing/2014/main" id="{7A91FB50-56A5-4138-977B-B6C2A61F3D2E}"/>
              </a:ext>
            </a:extLst>
          </p:cNvPr>
          <p:cNvSpPr/>
          <p:nvPr/>
        </p:nvSpPr>
        <p:spPr>
          <a:xfrm>
            <a:off x="8622792" y="4179246"/>
            <a:ext cx="1171919" cy="2613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D9B9441-482C-4793-A61E-B50729159274}"/>
              </a:ext>
            </a:extLst>
          </p:cNvPr>
          <p:cNvSpPr txBox="1"/>
          <p:nvPr/>
        </p:nvSpPr>
        <p:spPr>
          <a:xfrm>
            <a:off x="8456831" y="4128292"/>
            <a:ext cx="1408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Climatisation</a:t>
            </a:r>
          </a:p>
        </p:txBody>
      </p:sp>
      <p:sp>
        <p:nvSpPr>
          <p:cNvPr id="44" name="Rectangle : coins arrondis 43">
            <a:extLst>
              <a:ext uri="{FF2B5EF4-FFF2-40B4-BE49-F238E27FC236}">
                <a16:creationId xmlns:a16="http://schemas.microsoft.com/office/drawing/2014/main" id="{AD838729-0551-40BD-B732-A7040B484A6F}"/>
              </a:ext>
            </a:extLst>
          </p:cNvPr>
          <p:cNvSpPr/>
          <p:nvPr/>
        </p:nvSpPr>
        <p:spPr>
          <a:xfrm>
            <a:off x="10378604" y="2739514"/>
            <a:ext cx="1215146" cy="65597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Chauffage</a:t>
            </a:r>
          </a:p>
          <a:p>
            <a:pPr algn="ctr"/>
            <a:r>
              <a:rPr lang="fr-FR" sz="1600" b="1" dirty="0">
                <a:solidFill>
                  <a:schemeClr val="accent1"/>
                </a:solidFill>
              </a:rPr>
              <a:t>[35 – 40°C]</a:t>
            </a:r>
          </a:p>
        </p:txBody>
      </p:sp>
      <p:graphicFrame>
        <p:nvGraphicFramePr>
          <p:cNvPr id="45" name="Tableau 44">
            <a:extLst>
              <a:ext uri="{FF2B5EF4-FFF2-40B4-BE49-F238E27FC236}">
                <a16:creationId xmlns:a16="http://schemas.microsoft.com/office/drawing/2014/main" id="{82506F34-39C8-4737-9DD0-754454BE04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089226"/>
              </p:ext>
            </p:extLst>
          </p:nvPr>
        </p:nvGraphicFramePr>
        <p:xfrm>
          <a:off x="244209" y="2618701"/>
          <a:ext cx="2514319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4319">
                  <a:extLst>
                    <a:ext uri="{9D8B030D-6E8A-4147-A177-3AD203B41FA5}">
                      <a16:colId xmlns:a16="http://schemas.microsoft.com/office/drawing/2014/main" val="2453888720"/>
                    </a:ext>
                  </a:extLst>
                </a:gridCol>
              </a:tblGrid>
              <a:tr h="764565"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fr-FR" sz="1600" b="0" i="0" u="none" strike="noStrike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Fonctionnement couplé avec </a:t>
                      </a:r>
                      <a:r>
                        <a:rPr lang="fr-FR" sz="1600" b="1" i="0" u="none" strike="noStrike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panneaux thermiques</a:t>
                      </a:r>
                    </a:p>
                    <a:p>
                      <a:pPr marL="285750" indent="-285750" algn="ctr" fontAlgn="ctr">
                        <a:buFont typeface="Wingdings" panose="05000000000000000000" pitchFamily="2" charset="2"/>
                        <a:buChar char="Ø"/>
                      </a:pPr>
                      <a:r>
                        <a:rPr lang="fr-FR" sz="1600" b="0" i="0" u="none" strike="noStrike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Température en entrée de PAC entre </a:t>
                      </a:r>
                      <a:r>
                        <a:rPr lang="fr-FR" sz="1600" b="1" i="0" u="none" strike="noStrike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15 et 25°C </a:t>
                      </a:r>
                      <a:r>
                        <a:rPr lang="fr-FR" sz="1600" b="0" i="0" u="none" strike="noStrike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(sécurité PAC)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320597"/>
                  </a:ext>
                </a:extLst>
              </a:tr>
            </a:tbl>
          </a:graphicData>
        </a:graphic>
      </p:graphicFrame>
      <p:graphicFrame>
        <p:nvGraphicFramePr>
          <p:cNvPr id="46" name="Tableau 45">
            <a:extLst>
              <a:ext uri="{FF2B5EF4-FFF2-40B4-BE49-F238E27FC236}">
                <a16:creationId xmlns:a16="http://schemas.microsoft.com/office/drawing/2014/main" id="{33515E5C-9A6E-46BB-BCAD-488C2A1049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129200"/>
              </p:ext>
            </p:extLst>
          </p:nvPr>
        </p:nvGraphicFramePr>
        <p:xfrm>
          <a:off x="2994026" y="2618701"/>
          <a:ext cx="2514319" cy="1716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4319">
                  <a:extLst>
                    <a:ext uri="{9D8B030D-6E8A-4147-A177-3AD203B41FA5}">
                      <a16:colId xmlns:a16="http://schemas.microsoft.com/office/drawing/2014/main" val="3571139444"/>
                    </a:ext>
                  </a:extLst>
                </a:gridCol>
              </a:tblGrid>
              <a:tr h="31686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Application </a:t>
                      </a:r>
                      <a:r>
                        <a:rPr lang="fr-FR" sz="1600" b="1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ventilo-convecteur</a:t>
                      </a:r>
                      <a:r>
                        <a:rPr lang="fr-FR" sz="160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: entre </a:t>
                      </a:r>
                      <a:r>
                        <a:rPr lang="fr-FR" sz="1600" b="1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15 et 25°C</a:t>
                      </a:r>
                    </a:p>
                    <a:p>
                      <a:pPr marL="285750" indent="-285750" algn="ctr" fontAlgn="b">
                        <a:buFont typeface="Wingdings" panose="05000000000000000000" pitchFamily="2" charset="2"/>
                        <a:buChar char="Ø"/>
                      </a:pPr>
                      <a:r>
                        <a:rPr lang="fr-FR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Meilleur rendement &amp; diminution consommation électrique pour une température de fusion comprise entre </a:t>
                      </a:r>
                      <a:r>
                        <a:rPr lang="fr-FR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 et 6°C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723007"/>
                  </a:ext>
                </a:extLst>
              </a:tr>
            </a:tbl>
          </a:graphicData>
        </a:graphic>
      </p:graphicFrame>
      <p:graphicFrame>
        <p:nvGraphicFramePr>
          <p:cNvPr id="47" name="Tableau 46">
            <a:extLst>
              <a:ext uri="{FF2B5EF4-FFF2-40B4-BE49-F238E27FC236}">
                <a16:creationId xmlns:a16="http://schemas.microsoft.com/office/drawing/2014/main" id="{A6CEF0D6-5A61-491B-9D51-F58036378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7999"/>
              </p:ext>
            </p:extLst>
          </p:nvPr>
        </p:nvGraphicFramePr>
        <p:xfrm>
          <a:off x="3409208" y="5664166"/>
          <a:ext cx="3060804" cy="497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60804">
                  <a:extLst>
                    <a:ext uri="{9D8B030D-6E8A-4147-A177-3AD203B41FA5}">
                      <a16:colId xmlns:a16="http://schemas.microsoft.com/office/drawing/2014/main" val="582172367"/>
                    </a:ext>
                  </a:extLst>
                </a:gridCol>
              </a:tblGrid>
              <a:tr h="2998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</a:rPr>
                        <a:t>Performances de la PAC réduites au-delà de 40°C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7364108"/>
                  </a:ext>
                </a:extLst>
              </a:tr>
            </a:tbl>
          </a:graphicData>
        </a:graphic>
      </p:graphicFrame>
      <p:graphicFrame>
        <p:nvGraphicFramePr>
          <p:cNvPr id="48" name="Tableau 47">
            <a:extLst>
              <a:ext uri="{FF2B5EF4-FFF2-40B4-BE49-F238E27FC236}">
                <a16:creationId xmlns:a16="http://schemas.microsoft.com/office/drawing/2014/main" id="{05C33679-36BD-4282-A930-17AE0F081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42707"/>
              </p:ext>
            </p:extLst>
          </p:nvPr>
        </p:nvGraphicFramePr>
        <p:xfrm>
          <a:off x="284337" y="5612916"/>
          <a:ext cx="2825336" cy="2905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5336">
                  <a:extLst>
                    <a:ext uri="{9D8B030D-6E8A-4147-A177-3AD203B41FA5}">
                      <a16:colId xmlns:a16="http://schemas.microsoft.com/office/drawing/2014/main" val="3394543962"/>
                    </a:ext>
                  </a:extLst>
                </a:gridCol>
              </a:tblGrid>
              <a:tr h="2905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Limiter les risques de </a:t>
                      </a:r>
                      <a:r>
                        <a:rPr lang="fr-FR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légionellose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993387"/>
                  </a:ext>
                </a:extLst>
              </a:tr>
            </a:tbl>
          </a:graphicData>
        </a:graphic>
      </p:graphicFrame>
      <p:sp>
        <p:nvSpPr>
          <p:cNvPr id="49" name="Rectangle à coins arrondis 25">
            <a:extLst>
              <a:ext uri="{FF2B5EF4-FFF2-40B4-BE49-F238E27FC236}">
                <a16:creationId xmlns:a16="http://schemas.microsoft.com/office/drawing/2014/main" id="{6881F1FC-0B8E-41BD-9FF6-6B0981C56C05}"/>
              </a:ext>
            </a:extLst>
          </p:cNvPr>
          <p:cNvSpPr/>
          <p:nvPr/>
        </p:nvSpPr>
        <p:spPr>
          <a:xfrm>
            <a:off x="284337" y="4553596"/>
            <a:ext cx="2825336" cy="96003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/>
              <a:t>Eau Chaude Sanitaire (ECS)</a:t>
            </a:r>
          </a:p>
          <a:p>
            <a:pPr algn="ctr"/>
            <a:r>
              <a:rPr lang="fr-FR" dirty="0"/>
              <a:t>Température de fusion</a:t>
            </a:r>
          </a:p>
          <a:p>
            <a:pPr algn="ctr"/>
            <a:r>
              <a:rPr lang="fr-FR" b="1" dirty="0"/>
              <a:t>55 – 60°C</a:t>
            </a:r>
          </a:p>
        </p:txBody>
      </p:sp>
      <p:sp>
        <p:nvSpPr>
          <p:cNvPr id="50" name="Rectangle à coins arrondis 16">
            <a:extLst>
              <a:ext uri="{FF2B5EF4-FFF2-40B4-BE49-F238E27FC236}">
                <a16:creationId xmlns:a16="http://schemas.microsoft.com/office/drawing/2014/main" id="{B5C548FC-BC0F-4D73-9E6B-CC8CB55F9FBC}"/>
              </a:ext>
            </a:extLst>
          </p:cNvPr>
          <p:cNvSpPr/>
          <p:nvPr/>
        </p:nvSpPr>
        <p:spPr>
          <a:xfrm>
            <a:off x="244210" y="1514555"/>
            <a:ext cx="2514320" cy="96004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Solaire - Amont PAC </a:t>
            </a:r>
            <a:endParaRPr lang="fr-FR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dirty="0"/>
              <a:t>Température de fusion </a:t>
            </a:r>
            <a:r>
              <a:rPr lang="fr-FR" b="1" dirty="0"/>
              <a:t>15 – 25°C</a:t>
            </a:r>
          </a:p>
        </p:txBody>
      </p:sp>
      <p:sp>
        <p:nvSpPr>
          <p:cNvPr id="51" name="Rectangle à coins arrondis 25">
            <a:extLst>
              <a:ext uri="{FF2B5EF4-FFF2-40B4-BE49-F238E27FC236}">
                <a16:creationId xmlns:a16="http://schemas.microsoft.com/office/drawing/2014/main" id="{26F639EC-1725-41C5-881F-91571A04DDE2}"/>
              </a:ext>
            </a:extLst>
          </p:cNvPr>
          <p:cNvSpPr/>
          <p:nvPr/>
        </p:nvSpPr>
        <p:spPr>
          <a:xfrm>
            <a:off x="3409207" y="4553596"/>
            <a:ext cx="3060804" cy="960039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/>
              <a:t>Chauffage basse température</a:t>
            </a:r>
          </a:p>
          <a:p>
            <a:pPr algn="ctr"/>
            <a:r>
              <a:rPr lang="fr-FR" dirty="0"/>
              <a:t>Température de fusion</a:t>
            </a:r>
          </a:p>
          <a:p>
            <a:pPr algn="ctr"/>
            <a:r>
              <a:rPr lang="fr-FR" b="1" dirty="0"/>
              <a:t>35 – 40°C</a:t>
            </a:r>
          </a:p>
        </p:txBody>
      </p:sp>
      <p:sp>
        <p:nvSpPr>
          <p:cNvPr id="52" name="Rectangle à coins arrondis 16">
            <a:extLst>
              <a:ext uri="{FF2B5EF4-FFF2-40B4-BE49-F238E27FC236}">
                <a16:creationId xmlns:a16="http://schemas.microsoft.com/office/drawing/2014/main" id="{4BB62920-DF49-445F-B154-4BA5805460D6}"/>
              </a:ext>
            </a:extLst>
          </p:cNvPr>
          <p:cNvSpPr/>
          <p:nvPr/>
        </p:nvSpPr>
        <p:spPr>
          <a:xfrm>
            <a:off x="3058064" y="1514556"/>
            <a:ext cx="2386244" cy="96003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Climatisation</a:t>
            </a:r>
          </a:p>
          <a:p>
            <a:pPr algn="ctr"/>
            <a:r>
              <a:rPr lang="fr-FR" dirty="0">
                <a:solidFill>
                  <a:schemeClr val="tx1"/>
                </a:solidFill>
              </a:rPr>
              <a:t>Température de fusion </a:t>
            </a:r>
            <a:r>
              <a:rPr lang="fr-FR" b="1" dirty="0">
                <a:solidFill>
                  <a:schemeClr val="tx1"/>
                </a:solidFill>
              </a:rPr>
              <a:t>3 – 6°C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ADBF462-7CC4-44D0-ABCC-F3017CB7DCB8}"/>
              </a:ext>
            </a:extLst>
          </p:cNvPr>
          <p:cNvSpPr txBox="1"/>
          <p:nvPr/>
        </p:nvSpPr>
        <p:spPr>
          <a:xfrm>
            <a:off x="9679719" y="1313500"/>
            <a:ext cx="2667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>
                <a:solidFill>
                  <a:srgbClr val="C00000"/>
                </a:solidFill>
              </a:rPr>
              <a:t>Octadecanol</a:t>
            </a:r>
            <a:r>
              <a:rPr lang="fr-FR" sz="1600" b="1" dirty="0">
                <a:solidFill>
                  <a:srgbClr val="C00000"/>
                </a:solidFill>
              </a:rPr>
              <a:t> (</a:t>
            </a:r>
            <a:r>
              <a:rPr lang="fr-FR" b="1" dirty="0">
                <a:solidFill>
                  <a:srgbClr val="C00000"/>
                </a:solidFill>
              </a:rPr>
              <a:t>T</a:t>
            </a:r>
            <a:r>
              <a:rPr lang="fr-FR" b="1" baseline="-25000" dirty="0">
                <a:solidFill>
                  <a:srgbClr val="C00000"/>
                </a:solidFill>
              </a:rPr>
              <a:t>m </a:t>
            </a:r>
            <a:r>
              <a:rPr lang="fr-FR" sz="1600" b="1" dirty="0">
                <a:solidFill>
                  <a:srgbClr val="C00000"/>
                </a:solidFill>
              </a:rPr>
              <a:t>= 59.31°C)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D937941E-D344-47B8-9DDC-AFFFA89CE35C}"/>
              </a:ext>
            </a:extLst>
          </p:cNvPr>
          <p:cNvSpPr txBox="1"/>
          <p:nvPr/>
        </p:nvSpPr>
        <p:spPr>
          <a:xfrm>
            <a:off x="6392639" y="3396918"/>
            <a:ext cx="22672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FFC000"/>
                </a:solidFill>
              </a:rPr>
              <a:t>CL-</a:t>
            </a:r>
            <a:r>
              <a:rPr lang="fr-FR" sz="1600" b="1" dirty="0" err="1">
                <a:solidFill>
                  <a:srgbClr val="FFC000"/>
                </a:solidFill>
              </a:rPr>
              <a:t>acid</a:t>
            </a:r>
            <a:r>
              <a:rPr lang="fr-FR" sz="1600" b="1" dirty="0">
                <a:solidFill>
                  <a:srgbClr val="FFC000"/>
                </a:solidFill>
              </a:rPr>
              <a:t> (</a:t>
            </a:r>
            <a:r>
              <a:rPr lang="fr-FR" b="1" dirty="0">
                <a:solidFill>
                  <a:srgbClr val="FFC000"/>
                </a:solidFill>
              </a:rPr>
              <a:t>T</a:t>
            </a:r>
            <a:r>
              <a:rPr lang="fr-FR" b="1" baseline="-25000" dirty="0">
                <a:solidFill>
                  <a:srgbClr val="FFC000"/>
                </a:solidFill>
              </a:rPr>
              <a:t>m </a:t>
            </a:r>
            <a:r>
              <a:rPr lang="fr-FR" sz="1600" b="1" dirty="0">
                <a:solidFill>
                  <a:srgbClr val="FFC000"/>
                </a:solidFill>
              </a:rPr>
              <a:t>= 18.8°C)</a:t>
            </a:r>
          </a:p>
          <a:p>
            <a:pPr algn="ctr"/>
            <a:r>
              <a:rPr lang="fr-FR" sz="1600" b="1" dirty="0">
                <a:solidFill>
                  <a:srgbClr val="FFC000"/>
                </a:solidFill>
              </a:rPr>
              <a:t>61.5 % acide </a:t>
            </a:r>
            <a:r>
              <a:rPr lang="fr-FR" sz="1600" b="1" dirty="0" err="1">
                <a:solidFill>
                  <a:srgbClr val="FFC000"/>
                </a:solidFill>
              </a:rPr>
              <a:t>capric</a:t>
            </a:r>
            <a:endParaRPr lang="fr-FR" sz="1600" b="1" dirty="0">
              <a:solidFill>
                <a:srgbClr val="FFC000"/>
              </a:solidFill>
            </a:endParaRPr>
          </a:p>
          <a:p>
            <a:pPr algn="ctr"/>
            <a:r>
              <a:rPr lang="fr-FR" sz="1600" b="1" dirty="0">
                <a:solidFill>
                  <a:srgbClr val="FFC000"/>
                </a:solidFill>
              </a:rPr>
              <a:t>38.5 % acide </a:t>
            </a:r>
            <a:r>
              <a:rPr lang="fr-FR" sz="1600" b="1" dirty="0" err="1">
                <a:solidFill>
                  <a:srgbClr val="FFC000"/>
                </a:solidFill>
              </a:rPr>
              <a:t>lauric</a:t>
            </a:r>
            <a:endParaRPr lang="fr-FR" sz="1600" b="1" dirty="0">
              <a:solidFill>
                <a:srgbClr val="FFC000"/>
              </a:solidFill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5B62D6D7-DA5C-488C-AC4F-03643C35A6A6}"/>
              </a:ext>
            </a:extLst>
          </p:cNvPr>
          <p:cNvSpPr txBox="1"/>
          <p:nvPr/>
        </p:nvSpPr>
        <p:spPr>
          <a:xfrm>
            <a:off x="9084080" y="4063862"/>
            <a:ext cx="2808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0070C0"/>
                </a:solidFill>
              </a:rPr>
              <a:t>Eau (</a:t>
            </a:r>
            <a:r>
              <a:rPr lang="fr-FR" b="1" dirty="0">
                <a:solidFill>
                  <a:srgbClr val="0070C0"/>
                </a:solidFill>
              </a:rPr>
              <a:t>T</a:t>
            </a:r>
            <a:r>
              <a:rPr lang="fr-FR" b="1" baseline="-25000" dirty="0">
                <a:solidFill>
                  <a:srgbClr val="0070C0"/>
                </a:solidFill>
              </a:rPr>
              <a:t>m </a:t>
            </a:r>
            <a:r>
              <a:rPr lang="fr-FR" sz="1600" b="1" dirty="0">
                <a:solidFill>
                  <a:srgbClr val="0070C0"/>
                </a:solidFill>
              </a:rPr>
              <a:t>= 0°C)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F445B9EA-220F-48EE-B645-68E0235211A3}"/>
              </a:ext>
            </a:extLst>
          </p:cNvPr>
          <p:cNvSpPr txBox="1"/>
          <p:nvPr/>
        </p:nvSpPr>
        <p:spPr>
          <a:xfrm>
            <a:off x="9563935" y="2411463"/>
            <a:ext cx="2520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>
                <a:solidFill>
                  <a:schemeClr val="accent1"/>
                </a:solidFill>
              </a:rPr>
              <a:t>Hexadecanol</a:t>
            </a:r>
            <a:r>
              <a:rPr lang="fr-FR" sz="1600" b="1" dirty="0">
                <a:solidFill>
                  <a:schemeClr val="accent1"/>
                </a:solidFill>
              </a:rPr>
              <a:t> (T</a:t>
            </a:r>
            <a:r>
              <a:rPr lang="fr-FR" sz="1600" b="1" baseline="-25000" dirty="0">
                <a:solidFill>
                  <a:schemeClr val="accent1"/>
                </a:solidFill>
              </a:rPr>
              <a:t>m </a:t>
            </a:r>
            <a:r>
              <a:rPr lang="fr-FR" sz="1600" b="1" dirty="0">
                <a:solidFill>
                  <a:schemeClr val="accent1"/>
                </a:solidFill>
              </a:rPr>
              <a:t>= 48.5°C)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7" name="Tableau 56">
                <a:extLst>
                  <a:ext uri="{FF2B5EF4-FFF2-40B4-BE49-F238E27FC236}">
                    <a16:creationId xmlns:a16="http://schemas.microsoft.com/office/drawing/2014/main" id="{D41CE8BC-A712-4E42-BEBE-78B6C0DCAA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874904"/>
                  </p:ext>
                </p:extLst>
              </p:nvPr>
            </p:nvGraphicFramePr>
            <p:xfrm>
              <a:off x="284337" y="2799464"/>
              <a:ext cx="6074027" cy="3266440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1391158">
                      <a:extLst>
                        <a:ext uri="{9D8B030D-6E8A-4147-A177-3AD203B41FA5}">
                          <a16:colId xmlns:a16="http://schemas.microsoft.com/office/drawing/2014/main" val="1632105634"/>
                        </a:ext>
                      </a:extLst>
                    </a:gridCol>
                    <a:gridCol w="865505">
                      <a:extLst>
                        <a:ext uri="{9D8B030D-6E8A-4147-A177-3AD203B41FA5}">
                          <a16:colId xmlns:a16="http://schemas.microsoft.com/office/drawing/2014/main" val="2449199475"/>
                        </a:ext>
                      </a:extLst>
                    </a:gridCol>
                    <a:gridCol w="1261364">
                      <a:extLst>
                        <a:ext uri="{9D8B030D-6E8A-4147-A177-3AD203B41FA5}">
                          <a16:colId xmlns:a16="http://schemas.microsoft.com/office/drawing/2014/main" val="3977869824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304072207"/>
                        </a:ext>
                      </a:extLst>
                    </a:gridCol>
                    <a:gridCol w="1296000">
                      <a:extLst>
                        <a:ext uri="{9D8B030D-6E8A-4147-A177-3AD203B41FA5}">
                          <a16:colId xmlns:a16="http://schemas.microsoft.com/office/drawing/2014/main" val="2928159453"/>
                        </a:ext>
                      </a:extLst>
                    </a:gridCol>
                  </a:tblGrid>
                  <a:tr h="32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Application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Solaire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ECS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Chauffage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Climatisation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00669964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Nom</a:t>
                          </a: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CL </a:t>
                          </a:r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acid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Octadecanol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Hexadecanol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Eau</a:t>
                          </a: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189950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1600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 (°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18.8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59.31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48.5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35281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6095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𝑘𝐽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𝑘𝑔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140.8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208.45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290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334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2799579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𝑘𝑔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p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897.5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850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747.5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1000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97283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6095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</m:sSub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𝑘𝑔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1970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1750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2460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4180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293133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𝑘𝑔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2240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2150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1860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4250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7794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6095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</m:sSub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0.143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0.301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0.598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132275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fr-FR" sz="1600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  <m:r>
                                  <a:rPr lang="fr-FR" sz="160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0.205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0.598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078839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7" name="Tableau 56">
                <a:extLst>
                  <a:ext uri="{FF2B5EF4-FFF2-40B4-BE49-F238E27FC236}">
                    <a16:creationId xmlns:a16="http://schemas.microsoft.com/office/drawing/2014/main" id="{D41CE8BC-A712-4E42-BEBE-78B6C0DCAA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874904"/>
                  </p:ext>
                </p:extLst>
              </p:nvPr>
            </p:nvGraphicFramePr>
            <p:xfrm>
              <a:off x="284337" y="2799464"/>
              <a:ext cx="6074027" cy="3266440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1391158">
                      <a:extLst>
                        <a:ext uri="{9D8B030D-6E8A-4147-A177-3AD203B41FA5}">
                          <a16:colId xmlns:a16="http://schemas.microsoft.com/office/drawing/2014/main" val="1632105634"/>
                        </a:ext>
                      </a:extLst>
                    </a:gridCol>
                    <a:gridCol w="865505">
                      <a:extLst>
                        <a:ext uri="{9D8B030D-6E8A-4147-A177-3AD203B41FA5}">
                          <a16:colId xmlns:a16="http://schemas.microsoft.com/office/drawing/2014/main" val="2449199475"/>
                        </a:ext>
                      </a:extLst>
                    </a:gridCol>
                    <a:gridCol w="1261364">
                      <a:extLst>
                        <a:ext uri="{9D8B030D-6E8A-4147-A177-3AD203B41FA5}">
                          <a16:colId xmlns:a16="http://schemas.microsoft.com/office/drawing/2014/main" val="3977869824"/>
                        </a:ext>
                      </a:extLst>
                    </a:gridCol>
                    <a:gridCol w="1260000">
                      <a:extLst>
                        <a:ext uri="{9D8B030D-6E8A-4147-A177-3AD203B41FA5}">
                          <a16:colId xmlns:a16="http://schemas.microsoft.com/office/drawing/2014/main" val="1304072207"/>
                        </a:ext>
                      </a:extLst>
                    </a:gridCol>
                    <a:gridCol w="1296000">
                      <a:extLst>
                        <a:ext uri="{9D8B030D-6E8A-4147-A177-3AD203B41FA5}">
                          <a16:colId xmlns:a16="http://schemas.microsoft.com/office/drawing/2014/main" val="2928159453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Application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Solaire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ECS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Chauffage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Climatisation</a:t>
                          </a:r>
                        </a:p>
                      </a:txBody>
                      <a:tcPr anchor="ctr">
                        <a:lnB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00669964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Nom</a:t>
                          </a: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CL </a:t>
                          </a:r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acid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Octadecanol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 err="1">
                              <a:solidFill>
                                <a:schemeClr val="bg1"/>
                              </a:solidFill>
                            </a:rPr>
                            <a:t>Hexadecanol</a:t>
                          </a:r>
                          <a:endParaRPr lang="fr-FR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>
                              <a:solidFill>
                                <a:schemeClr val="bg1"/>
                              </a:solidFill>
                            </a:rPr>
                            <a:t>Eau</a:t>
                          </a:r>
                        </a:p>
                      </a:txBody>
                      <a:tcPr anchor="ctr">
                        <a:lnT w="635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189950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4"/>
                          <a:stretch>
                            <a:fillRect l="-437" t="-185246" r="-337555" b="-6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18.8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59.31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48.5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</a:t>
                          </a:r>
                        </a:p>
                      </a:txBody>
                      <a:tcPr anchor="ctr">
                        <a:lnT w="381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35281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285246" r="-337555" b="-5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140.8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208.45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290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334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2799579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385246" r="-337555" b="-4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897.5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850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747.5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1000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97283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485246" r="-337555" b="-3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1970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1750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2460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4180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293133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585246" r="-337555" b="-2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2240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2150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1860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4250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7794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685246" r="-337555" b="-1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0.143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0.301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0.598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132275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37" t="-785246" r="-337555" b="-14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0.205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0.131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600" dirty="0"/>
                            <a:t>0.598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5078839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14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8" grpId="0"/>
      <p:bldP spid="29" grpId="0"/>
      <p:bldP spid="30" grpId="0"/>
      <p:bldP spid="35" grpId="0" animBg="1"/>
      <p:bldP spid="36" grpId="0"/>
      <p:bldP spid="39" grpId="0"/>
      <p:bldP spid="40" grpId="0" animBg="1"/>
      <p:bldP spid="41" grpId="0" animBg="1"/>
      <p:bldP spid="42" grpId="0" animBg="1"/>
      <p:bldP spid="43" grpId="0"/>
      <p:bldP spid="44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/>
      <p:bldP spid="54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C48FF18A-0D01-4E2D-9AD7-EAFA2E58C0DB}"/>
              </a:ext>
            </a:extLst>
          </p:cNvPr>
          <p:cNvSpPr txBox="1">
            <a:spLocks/>
          </p:cNvSpPr>
          <p:nvPr/>
        </p:nvSpPr>
        <p:spPr>
          <a:xfrm>
            <a:off x="354254" y="1669326"/>
            <a:ext cx="11342442" cy="406393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sz="20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Interface caloporteur / MCP : échanges convectifs (caloporteur) et conductifs (MCP)</a:t>
            </a:r>
          </a:p>
          <a:p>
            <a:pPr marL="0" indent="0">
              <a:buNone/>
            </a:pPr>
            <a:r>
              <a:rPr lang="fr-FR" sz="1800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Milieu équivalent </a:t>
            </a:r>
            <a:r>
              <a:rPr lang="fr-FR" sz="18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en contact avec le </a:t>
            </a:r>
            <a:r>
              <a:rPr lang="fr-FR" sz="18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caloporteur chaud</a:t>
            </a:r>
          </a:p>
          <a:p>
            <a:endParaRPr lang="fr-FR" sz="3600" dirty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Milieu équivalent </a:t>
            </a:r>
            <a:r>
              <a:rPr lang="fr-FR" sz="18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en contact avec le </a:t>
            </a:r>
            <a:r>
              <a:rPr lang="fr-FR" sz="1800" dirty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caloporteur froid</a:t>
            </a:r>
          </a:p>
          <a:p>
            <a:endParaRPr lang="fr-FR" sz="4400" dirty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sz="200" dirty="0">
              <a:latin typeface="+mj-lt"/>
            </a:endParaRPr>
          </a:p>
          <a:p>
            <a:pPr>
              <a:buFont typeface="+mj-lt"/>
              <a:buAutoNum type="arabicPeriod" startAt="4"/>
            </a:pPr>
            <a:r>
              <a:rPr lang="fr-FR" sz="20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Conditions aux limites</a:t>
            </a:r>
          </a:p>
          <a:p>
            <a:endParaRPr lang="fr-FR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ED30921-7610-4875-8C82-A7C1C73685C0}"/>
                  </a:ext>
                </a:extLst>
              </p:cNvPr>
              <p:cNvSpPr/>
              <p:nvPr/>
            </p:nvSpPr>
            <p:spPr>
              <a:xfrm>
                <a:off x="890826" y="2377039"/>
                <a:ext cx="7823295" cy="6199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𝒂𝒍𝒖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𝒂𝒍𝒖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den>
                      </m:f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𝑪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d>
                        <m:d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</m:e>
                      </m:d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𝒆𝒇𝒇</m:t>
                          </m:r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𝑩𝑪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ED30921-7610-4875-8C82-A7C1C73685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826" y="2377039"/>
                <a:ext cx="7823295" cy="6199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09737B7-ECA9-466F-BA46-7674DD430CE3}"/>
                  </a:ext>
                </a:extLst>
              </p:cNvPr>
              <p:cNvSpPr/>
              <p:nvPr/>
            </p:nvSpPr>
            <p:spPr>
              <a:xfrm>
                <a:off x="8710736" y="2170565"/>
                <a:ext cx="3127010" cy="3943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avec</a:t>
                </a:r>
                <a:r>
                  <a:rPr lang="fr-FR" b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fr-FR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𝒂𝒍𝒖</m:t>
                        </m:r>
                      </m:sub>
                    </m:sSub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𝒂𝒊𝒍𝒆𝒕𝒕𝒆</m:t>
                        </m:r>
                      </m:sub>
                    </m:sSub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𝒑𝒍𝒂𝒒𝒖𝒆</m:t>
                        </m:r>
                      </m:sub>
                    </m:sSub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09737B7-ECA9-466F-BA46-7674DD430C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0736" y="2170565"/>
                <a:ext cx="3127010" cy="394339"/>
              </a:xfrm>
              <a:prstGeom prst="rect">
                <a:avLst/>
              </a:prstGeom>
              <a:blipFill>
                <a:blip r:embed="rId3"/>
                <a:stretch>
                  <a:fillRect l="-1754" t="-6154" b="-18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91CFA54-E699-43BD-84B0-678949BE1CC9}"/>
                  </a:ext>
                </a:extLst>
              </p:cNvPr>
              <p:cNvSpPr/>
              <p:nvPr/>
            </p:nvSpPr>
            <p:spPr>
              <a:xfrm>
                <a:off x="931034" y="3429000"/>
                <a:ext cx="7613238" cy="6199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𝒂𝒍𝒖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fr-FR" b="1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𝒂𝒍𝒖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den>
                      </m:f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𝑭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d>
                        <m:d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</m:e>
                      </m:d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𝒆𝒇𝒇</m:t>
                          </m:r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𝑩𝑪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91CFA54-E699-43BD-84B0-678949BE1C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034" y="3429000"/>
                <a:ext cx="7613238" cy="6199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6CF5EC5-6796-4498-A01B-49E0D1D911F3}"/>
                  </a:ext>
                </a:extLst>
              </p:cNvPr>
              <p:cNvSpPr/>
              <p:nvPr/>
            </p:nvSpPr>
            <p:spPr>
              <a:xfrm>
                <a:off x="887441" y="4573419"/>
                <a:ext cx="1497398" cy="6664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𝒆𝒇𝒇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𝒚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6CF5EC5-6796-4498-A01B-49E0D1D911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441" y="4573419"/>
                <a:ext cx="1497398" cy="6664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88822C9-0278-4A39-A62F-7CDA53F69B72}"/>
                  </a:ext>
                </a:extLst>
              </p:cNvPr>
              <p:cNvSpPr/>
              <p:nvPr/>
            </p:nvSpPr>
            <p:spPr>
              <a:xfrm>
                <a:off x="3196662" y="4723894"/>
                <a:ext cx="170431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&amp;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𝒎</m:t>
                      </m:r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88822C9-0278-4A39-A62F-7CDA53F69B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6662" y="4723894"/>
                <a:ext cx="1704313" cy="369332"/>
              </a:xfrm>
              <a:prstGeom prst="rect">
                <a:avLst/>
              </a:prstGeom>
              <a:blipFill>
                <a:blip r:embed="rId6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DAB8E163-C007-48F6-A22F-CBBBAF7AB92F}"/>
              </a:ext>
            </a:extLst>
          </p:cNvPr>
          <p:cNvSpPr/>
          <p:nvPr/>
        </p:nvSpPr>
        <p:spPr>
          <a:xfrm>
            <a:off x="2475004" y="4737374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pour</a:t>
            </a:r>
            <a:endParaRPr lang="fr-FR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502AC4C-2CA3-417D-8E01-F70A647F7237}"/>
                  </a:ext>
                </a:extLst>
              </p:cNvPr>
              <p:cNvSpPr/>
              <p:nvPr/>
            </p:nvSpPr>
            <p:spPr>
              <a:xfrm>
                <a:off x="889368" y="5258256"/>
                <a:ext cx="1497398" cy="6190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𝒆𝒇𝒇</m:t>
                          </m:r>
                        </m:sub>
                      </m:sSub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𝑴𝑪𝑷</m:t>
                              </m:r>
                            </m:sub>
                          </m:sSub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𝝏</m:t>
                          </m:r>
                          <m:r>
                            <a:rPr lang="fr-FR" b="1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502AC4C-2CA3-417D-8E01-F70A647F72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368" y="5258256"/>
                <a:ext cx="1497398" cy="61901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2809104-A8EF-4575-95F4-B02CB7F6861C}"/>
                  </a:ext>
                </a:extLst>
              </p:cNvPr>
              <p:cNvSpPr/>
              <p:nvPr/>
            </p:nvSpPr>
            <p:spPr>
              <a:xfrm>
                <a:off x="3198589" y="5408731"/>
                <a:ext cx="18373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&amp;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𝟒𝟕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𝒎</m:t>
                      </m:r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2809104-A8EF-4575-95F4-B02CB7F686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589" y="5408731"/>
                <a:ext cx="183736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EA81108C-F7DE-4DD8-9B0D-F37C872CCD6D}"/>
              </a:ext>
            </a:extLst>
          </p:cNvPr>
          <p:cNvSpPr/>
          <p:nvPr/>
        </p:nvSpPr>
        <p:spPr>
          <a:xfrm>
            <a:off x="2476931" y="5422211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pour</a:t>
            </a:r>
            <a:endParaRPr lang="fr-FR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35A2D17-62F5-4379-A596-6D5EE9ACD02F}"/>
                  </a:ext>
                </a:extLst>
              </p:cNvPr>
              <p:cNvSpPr/>
              <p:nvPr/>
            </p:nvSpPr>
            <p:spPr>
              <a:xfrm>
                <a:off x="6213341" y="4386895"/>
                <a:ext cx="5528437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avec</a:t>
                </a:r>
                <a:r>
                  <a:rPr lang="fr-FR" b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⋅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𝒎</m:t>
                    </m:r>
                    <m:r>
                      <a:rPr lang="fr-FR" b="1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²</m:t>
                    </m:r>
                  </m:oMath>
                </a14:m>
                <a:r>
                  <a:rPr lang="fr-FR" dirty="0"/>
                  <a:t> </a:t>
                </a:r>
                <a:r>
                  <a:rPr lang="fr-FR" b="1" dirty="0"/>
                  <a:t>&amp;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</a:rPr>
                      <m:t>𝑷</m:t>
                    </m:r>
                    <m:r>
                      <a:rPr lang="fr-FR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fr-FR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fr-FR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fr-FR" b="1" i="1" smtClean="0">
                                <a:latin typeface="Cambria Math" panose="02040503050406030204" pitchFamily="18" charset="0"/>
                              </a:rPr>
                              <m:t>𝟎𝟎𝟐</m:t>
                            </m:r>
                          </m:e>
                        </m:d>
                        <m:r>
                          <a:rPr lang="fr-FR" b="1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d>
                    <m:r>
                      <a:rPr lang="fr-FR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b="1" i="1" smtClean="0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endParaRPr lang="fr-FR" b="1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35A2D17-62F5-4379-A596-6D5EE9ACD0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3341" y="4386895"/>
                <a:ext cx="5528437" cy="404983"/>
              </a:xfrm>
              <a:prstGeom prst="rect">
                <a:avLst/>
              </a:prstGeom>
              <a:blipFill>
                <a:blip r:embed="rId9"/>
                <a:stretch>
                  <a:fillRect l="-882" t="-3030" b="-212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712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6ED37-C637-4F6E-950A-887324F85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B595FE-B83B-46F4-B761-801EC1409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C2D51B9-356A-472B-B4FF-339E4193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2BE515-09D2-4533-ACAD-DEE393456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18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texte 5">
                <a:extLst>
                  <a:ext uri="{FF2B5EF4-FFF2-40B4-BE49-F238E27FC236}">
                    <a16:creationId xmlns:a16="http://schemas.microsoft.com/office/drawing/2014/main" id="{5A177083-005A-45D0-9F3F-3D65D40771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254" y="1591804"/>
                <a:ext cx="11342442" cy="406393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Wingdings 3" pitchFamily="18" charset="2"/>
                  <a:buChar char="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&gt;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-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fr-FR" sz="2000" dirty="0">
                    <a:latin typeface="+mj-lt"/>
                  </a:rPr>
                  <a:t>Schéma de discrétisation </a:t>
                </a:r>
                <a:r>
                  <a:rPr lang="fr-FR" sz="2000" b="1" dirty="0">
                    <a:latin typeface="+mj-lt"/>
                  </a:rPr>
                  <a:t>spatial</a:t>
                </a:r>
                <a:r>
                  <a:rPr lang="fr-FR" sz="2000" dirty="0">
                    <a:latin typeface="+mj-lt"/>
                  </a:rPr>
                  <a:t> réalisé à la main : méthode des </a:t>
                </a:r>
                <a:r>
                  <a:rPr lang="fr-FR" sz="2000" b="1" dirty="0">
                    <a:latin typeface="+mj-lt"/>
                  </a:rPr>
                  <a:t>différences finies</a:t>
                </a:r>
                <a:endParaRPr lang="fr-FR" sz="2000" dirty="0">
                  <a:latin typeface="+mj-lt"/>
                </a:endParaRPr>
              </a:p>
              <a:p>
                <a:pPr marL="1109113" lvl="2" indent="-285750">
                  <a:buFont typeface="Arial" panose="020B0604020202020204" pitchFamily="34" charset="0"/>
                  <a:buChar char="•"/>
                </a:pPr>
                <a:r>
                  <a:rPr lang="fr-FR" sz="1800" dirty="0">
                    <a:latin typeface="+mj-lt"/>
                    <a:cs typeface="Helvetica" panose="020B0604020202020204" pitchFamily="34" charset="0"/>
                  </a:rPr>
                  <a:t>Formulation centrée du 2</a:t>
                </a:r>
                <a:r>
                  <a:rPr lang="fr-FR" sz="1800" baseline="30000" dirty="0">
                    <a:latin typeface="+mj-lt"/>
                    <a:cs typeface="Helvetica" panose="020B0604020202020204" pitchFamily="34" charset="0"/>
                  </a:rPr>
                  <a:t>nd</a:t>
                </a:r>
                <a:r>
                  <a:rPr lang="fr-FR" sz="1800" dirty="0">
                    <a:latin typeface="+mj-lt"/>
                    <a:cs typeface="Helvetica" panose="020B0604020202020204" pitchFamily="34" charset="0"/>
                  </a:rPr>
                  <a:t> ordre</a:t>
                </a:r>
              </a:p>
              <a:p>
                <a:pPr marL="1109113" lvl="2" indent="-285750">
                  <a:buFont typeface="Arial" panose="020B0604020202020204" pitchFamily="34" charset="0"/>
                  <a:buChar char="•"/>
                </a:pPr>
                <a:r>
                  <a:rPr lang="fr-FR" sz="1800" dirty="0">
                    <a:latin typeface="+mj-lt"/>
                    <a:cs typeface="Helvetica" panose="020B0604020202020204" pitchFamily="34" charset="0"/>
                  </a:rPr>
                  <a:t>Interface avec formulation décentrée du 2</a:t>
                </a:r>
                <a:r>
                  <a:rPr lang="fr-FR" sz="1800" baseline="30000" dirty="0">
                    <a:latin typeface="+mj-lt"/>
                    <a:cs typeface="Helvetica" panose="020B0604020202020204" pitchFamily="34" charset="0"/>
                  </a:rPr>
                  <a:t>nd</a:t>
                </a:r>
                <a:r>
                  <a:rPr lang="fr-FR" sz="1800" dirty="0">
                    <a:latin typeface="+mj-lt"/>
                    <a:cs typeface="Helvetica" panose="020B0604020202020204" pitchFamily="34" charset="0"/>
                  </a:rPr>
                  <a:t> ordre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endParaRPr lang="fr-FR" sz="1000" dirty="0">
                  <a:latin typeface="+mj-lt"/>
                </a:endParaRP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fr-FR" sz="2000" dirty="0">
                    <a:latin typeface="+mj-lt"/>
                  </a:rPr>
                  <a:t>Discrétisation </a:t>
                </a:r>
                <a:r>
                  <a:rPr lang="fr-FR" sz="2000" b="1" dirty="0">
                    <a:latin typeface="+mj-lt"/>
                  </a:rPr>
                  <a:t>temporelle</a:t>
                </a:r>
                <a:r>
                  <a:rPr lang="fr-FR" sz="2000" dirty="0">
                    <a:latin typeface="+mj-lt"/>
                  </a:rPr>
                  <a:t> par l’intégrateur </a:t>
                </a:r>
                <a:r>
                  <a:rPr lang="fr-FR" sz="2000" b="1" dirty="0">
                    <a:latin typeface="+mj-lt"/>
                  </a:rPr>
                  <a:t>DASSL</a:t>
                </a:r>
                <a:r>
                  <a:rPr lang="fr-FR" sz="2000" dirty="0">
                    <a:latin typeface="+mj-lt"/>
                  </a:rPr>
                  <a:t> (tolérance relative de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r-FR" sz="2000" i="1" smtClean="0">
                            <a:latin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endParaRPr lang="fr-FR" sz="2000" dirty="0">
                  <a:latin typeface="+mj-lt"/>
                </a:endParaRP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fr-FR" sz="2000" dirty="0">
                    <a:latin typeface="+mj-lt"/>
                  </a:rPr>
                  <a:t>Logiciel </a:t>
                </a:r>
                <a:r>
                  <a:rPr lang="fr-FR" sz="2000" b="1" dirty="0" err="1">
                    <a:latin typeface="+mj-lt"/>
                  </a:rPr>
                  <a:t>OpenModelica</a:t>
                </a:r>
                <a:r>
                  <a:rPr lang="fr-FR" sz="2000" dirty="0">
                    <a:latin typeface="+mj-lt"/>
                  </a:rPr>
                  <a:t> v1.21.0</a:t>
                </a:r>
              </a:p>
            </p:txBody>
          </p:sp>
        </mc:Choice>
        <mc:Fallback xmlns="">
          <p:sp>
            <p:nvSpPr>
              <p:cNvPr id="7" name="Espace réservé du texte 5">
                <a:extLst>
                  <a:ext uri="{FF2B5EF4-FFF2-40B4-BE49-F238E27FC236}">
                    <a16:creationId xmlns:a16="http://schemas.microsoft.com/office/drawing/2014/main" id="{5A177083-005A-45D0-9F3F-3D65D4077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54" y="1591804"/>
                <a:ext cx="11342442" cy="4063930"/>
              </a:xfrm>
              <a:prstGeom prst="rect">
                <a:avLst/>
              </a:prstGeom>
              <a:blipFill>
                <a:blip r:embed="rId2"/>
                <a:stretch>
                  <a:fillRect l="-484" t="-7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C0459ED5-EEC7-4D8B-B10A-58EC7258F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173" y="3207986"/>
            <a:ext cx="8679357" cy="317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1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611438B8-81D4-4BE6-9B65-E59EEF119E18}"/>
              </a:ext>
            </a:extLst>
          </p:cNvPr>
          <p:cNvSpPr txBox="1">
            <a:spLocks/>
          </p:cNvSpPr>
          <p:nvPr/>
        </p:nvSpPr>
        <p:spPr>
          <a:xfrm>
            <a:off x="609600" y="1488102"/>
            <a:ext cx="10972800" cy="43749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/>
              <a:t>Fournir de l’ECS à 40°C pendant 10 min </a:t>
            </a:r>
          </a:p>
          <a:p>
            <a:pPr marL="540000" lvl="2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+mj-lt"/>
                <a:cs typeface="Helvetica" panose="020B0604020202020204" pitchFamily="34" charset="0"/>
              </a:rPr>
              <a:t>Caloporteur entrant à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16°C</a:t>
            </a:r>
            <a:r>
              <a:rPr lang="fr-FR" sz="1800" dirty="0">
                <a:latin typeface="+mj-lt"/>
                <a:cs typeface="Helvetica" panose="020B0604020202020204" pitchFamily="34" charset="0"/>
              </a:rPr>
              <a:t> et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180 L/h</a:t>
            </a:r>
          </a:p>
          <a:p>
            <a:pPr marL="540000" lvl="2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+mj-lt"/>
                <a:cs typeface="Helvetica" panose="020B0604020202020204" pitchFamily="34" charset="0"/>
              </a:rPr>
              <a:t>Température initiale du MCP de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65°C</a:t>
            </a:r>
            <a:endParaRPr lang="fr-FR" sz="1800" dirty="0">
              <a:latin typeface="+mj-lt"/>
              <a:cs typeface="Helvetica" panose="020B0604020202020204" pitchFamily="34" charset="0"/>
            </a:endParaRPr>
          </a:p>
          <a:p>
            <a:pPr marL="0" lvl="1" indent="-562762"/>
            <a:endParaRPr lang="fr-FR" sz="7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lvl="1" indent="0">
              <a:buNone/>
            </a:pP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Tests de </a:t>
            </a:r>
            <a:r>
              <a:rPr lang="fr-FR" sz="2000" b="1" dirty="0">
                <a:latin typeface="Helvetica" panose="020B0604020202020204" pitchFamily="34" charset="0"/>
                <a:cs typeface="Helvetica" panose="020B0604020202020204" pitchFamily="34" charset="0"/>
              </a:rPr>
              <a:t>4 à 10 modules </a:t>
            </a: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pour des distances </a:t>
            </a:r>
            <a:r>
              <a:rPr lang="fr-FR" sz="20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intermodules</a:t>
            </a: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 de </a:t>
            </a:r>
            <a:r>
              <a:rPr lang="fr-FR" sz="2000" b="1" dirty="0">
                <a:latin typeface="Helvetica" panose="020B0604020202020204" pitchFamily="34" charset="0"/>
                <a:cs typeface="Helvetica" panose="020B0604020202020204" pitchFamily="34" charset="0"/>
              </a:rPr>
              <a:t>2, 3 ou 4 cm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sz="2000" dirty="0"/>
              <a:t>Meilleure configuration : Distance </a:t>
            </a:r>
            <a:r>
              <a:rPr lang="fr-FR" sz="2000" dirty="0" err="1"/>
              <a:t>intermodule</a:t>
            </a:r>
            <a:r>
              <a:rPr lang="fr-FR" sz="2000" dirty="0"/>
              <a:t> de 2 cm &amp; 10 modules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fr-FR" sz="1800" dirty="0">
                <a:sym typeface="Wingdings" panose="05000000000000000000" pitchFamily="2" charset="2"/>
              </a:rPr>
              <a:t>           </a:t>
            </a:r>
            <a:r>
              <a:rPr lang="fr-FR" sz="1800" dirty="0">
                <a:solidFill>
                  <a:srgbClr val="FF0000"/>
                </a:solidFill>
                <a:sym typeface="Wingdings" panose="05000000000000000000" pitchFamily="2" charset="2"/>
              </a:rPr>
              <a:t>Pas possible car l’embout de raccordement fait au moins 2.6 cm de longueur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sz="2000" dirty="0"/>
              <a:t>Configuration sélectionnée : </a:t>
            </a:r>
            <a:r>
              <a:rPr lang="fr-FR" sz="2000" b="1" dirty="0">
                <a:solidFill>
                  <a:srgbClr val="00B050"/>
                </a:solidFill>
              </a:rPr>
              <a:t>Distance </a:t>
            </a:r>
            <a:r>
              <a:rPr lang="fr-FR" sz="2000" b="1" dirty="0" err="1">
                <a:solidFill>
                  <a:srgbClr val="00B050"/>
                </a:solidFill>
              </a:rPr>
              <a:t>intermodule</a:t>
            </a:r>
            <a:r>
              <a:rPr lang="fr-FR" sz="2000" b="1" dirty="0">
                <a:solidFill>
                  <a:srgbClr val="00B050"/>
                </a:solidFill>
              </a:rPr>
              <a:t> de 3 cm &amp; 10 modules</a:t>
            </a:r>
            <a:endParaRPr lang="fr-FR" sz="2000" b="1" dirty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pPr marL="0" lvl="1" indent="-562762"/>
            <a:endParaRPr lang="fr-FR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Étude de sensibilité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19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868F72E-D356-48EE-8BA3-CDB6F28BF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" y="4149080"/>
            <a:ext cx="11795760" cy="22326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7392D2D-21DF-4B51-85CA-D197A310AD0E}"/>
              </a:ext>
            </a:extLst>
          </p:cNvPr>
          <p:cNvSpPr/>
          <p:nvPr/>
        </p:nvSpPr>
        <p:spPr>
          <a:xfrm>
            <a:off x="4632751" y="6169772"/>
            <a:ext cx="3713584" cy="20527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1EAE91FC-3AF6-4894-BF22-E7A17CA94192}"/>
              </a:ext>
            </a:extLst>
          </p:cNvPr>
          <p:cNvSpPr/>
          <p:nvPr/>
        </p:nvSpPr>
        <p:spPr>
          <a:xfrm>
            <a:off x="10754203" y="1487898"/>
            <a:ext cx="476682" cy="1800000"/>
          </a:xfrm>
          <a:prstGeom prst="cube">
            <a:avLst>
              <a:gd name="adj" fmla="val 93595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F348751D-AFDB-40CD-B3B7-7CD4D9D1F7F0}"/>
              </a:ext>
            </a:extLst>
          </p:cNvPr>
          <p:cNvSpPr/>
          <p:nvPr/>
        </p:nvSpPr>
        <p:spPr>
          <a:xfrm>
            <a:off x="10789958" y="1494123"/>
            <a:ext cx="540000" cy="1800000"/>
          </a:xfrm>
          <a:prstGeom prst="cube">
            <a:avLst>
              <a:gd name="adj" fmla="val 82952"/>
            </a:avLst>
          </a:prstGeom>
          <a:solidFill>
            <a:srgbClr val="67B0E2"/>
          </a:solidFill>
          <a:ln>
            <a:solidFill>
              <a:srgbClr val="67B0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0B693CC2-CB7B-49FC-BD08-6CEEC7BD088C}"/>
              </a:ext>
            </a:extLst>
          </p:cNvPr>
          <p:cNvCxnSpPr>
            <a:cxnSpLocks/>
          </p:cNvCxnSpPr>
          <p:nvPr/>
        </p:nvCxnSpPr>
        <p:spPr>
          <a:xfrm flipH="1">
            <a:off x="10746409" y="3371877"/>
            <a:ext cx="199938" cy="0"/>
          </a:xfrm>
          <a:prstGeom prst="straightConnector1">
            <a:avLst/>
          </a:prstGeom>
          <a:ln>
            <a:headEnd type="arrow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DFCD7939-6B24-41E9-9DCE-D2649307BC38}"/>
                  </a:ext>
                </a:extLst>
              </p:cNvPr>
              <p:cNvSpPr txBox="1"/>
              <p:nvPr/>
            </p:nvSpPr>
            <p:spPr>
              <a:xfrm>
                <a:off x="10330958" y="3374984"/>
                <a:ext cx="11530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fr-FR" sz="1400" b="0" i="1" smtClean="0">
                              <a:latin typeface="Cambria Math" panose="02040503050406030204" pitchFamily="18" charset="0"/>
                            </a:rPr>
                            <m:t>𝑖𝑛𝑡𝑒𝑟𝑚𝑜𝑑𝑢𝑙𝑒</m:t>
                          </m:r>
                        </m:sub>
                      </m:sSub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DFCD7939-6B24-41E9-9DCE-D2649307B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0958" y="3374984"/>
                <a:ext cx="1153073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be 18">
            <a:extLst>
              <a:ext uri="{FF2B5EF4-FFF2-40B4-BE49-F238E27FC236}">
                <a16:creationId xmlns:a16="http://schemas.microsoft.com/office/drawing/2014/main" id="{754535A5-40AB-48E1-9327-45BDE6FE216F}"/>
              </a:ext>
            </a:extLst>
          </p:cNvPr>
          <p:cNvSpPr/>
          <p:nvPr/>
        </p:nvSpPr>
        <p:spPr>
          <a:xfrm>
            <a:off x="10891597" y="1495676"/>
            <a:ext cx="476682" cy="1800000"/>
          </a:xfrm>
          <a:prstGeom prst="cube">
            <a:avLst>
              <a:gd name="adj" fmla="val 93595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AC32C6C9-432C-4227-B6DD-A2152E77680E}"/>
              </a:ext>
            </a:extLst>
          </p:cNvPr>
          <p:cNvCxnSpPr/>
          <p:nvPr/>
        </p:nvCxnSpPr>
        <p:spPr>
          <a:xfrm>
            <a:off x="11161004" y="1358185"/>
            <a:ext cx="0" cy="259426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607C1137-9C77-46A8-B73D-1D15074848BD}"/>
              </a:ext>
            </a:extLst>
          </p:cNvPr>
          <p:cNvCxnSpPr/>
          <p:nvPr/>
        </p:nvCxnSpPr>
        <p:spPr>
          <a:xfrm>
            <a:off x="11024157" y="1491923"/>
            <a:ext cx="0" cy="259426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9D1EBEA7-9212-442A-AA81-436F00192677}"/>
              </a:ext>
            </a:extLst>
          </p:cNvPr>
          <p:cNvCxnSpPr/>
          <p:nvPr/>
        </p:nvCxnSpPr>
        <p:spPr>
          <a:xfrm>
            <a:off x="10884196" y="1613226"/>
            <a:ext cx="0" cy="259426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CDE14C54-44E4-4F3E-8C2E-A52E689354F3}"/>
              </a:ext>
            </a:extLst>
          </p:cNvPr>
          <p:cNvSpPr txBox="1"/>
          <p:nvPr/>
        </p:nvSpPr>
        <p:spPr>
          <a:xfrm>
            <a:off x="9552394" y="1075360"/>
            <a:ext cx="168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C00000"/>
                </a:solidFill>
              </a:rPr>
              <a:t>Sens d’écoulement du caloporteur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51B75F-A564-4622-A92F-DD1FBA6E9A01}"/>
              </a:ext>
            </a:extLst>
          </p:cNvPr>
          <p:cNvSpPr/>
          <p:nvPr/>
        </p:nvSpPr>
        <p:spPr>
          <a:xfrm>
            <a:off x="1127448" y="6165304"/>
            <a:ext cx="3505303" cy="20527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2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6" grpId="0"/>
      <p:bldP spid="19" grpId="0" animBg="1"/>
      <p:bldP spid="23" grpId="0"/>
      <p:bldP spid="24" grpId="0" animBg="1"/>
      <p:bldP spid="2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2355F2F1-746E-4B51-841C-3BA9A0414B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773"/>
          <a:stretch/>
        </p:blipFill>
        <p:spPr>
          <a:xfrm>
            <a:off x="5701464" y="1242324"/>
            <a:ext cx="1836000" cy="224997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0F0D9B3-9073-4F4B-AA11-631286EC2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BAEB66-9596-4DD7-A500-CEA50454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latin typeface="+mj-lt"/>
              </a:rPr>
              <a:t>25/06/2024</a:t>
            </a:r>
            <a:endParaRPr lang="fr-FR" dirty="0">
              <a:latin typeface="+mj-lt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14AE0C-8558-4D86-ADCF-53472705E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latin typeface="+mj-lt"/>
              </a:rPr>
              <a:t>Session Stockage – JNES 2024 – Anglet – Diane Le Roux</a:t>
            </a:r>
            <a:endParaRPr lang="fr-FR" dirty="0">
              <a:latin typeface="+mj-lt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165867-D810-4F8F-B425-6E644044A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>
                <a:latin typeface="+mj-lt"/>
              </a:rPr>
              <a:pPr/>
              <a:t>2</a:t>
            </a:fld>
            <a:endParaRPr lang="fr-FR"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522CD9-536A-44D6-B35E-261EF19CD6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17" t="19154" r="59074" b="17781"/>
          <a:stretch/>
        </p:blipFill>
        <p:spPr>
          <a:xfrm>
            <a:off x="2279576" y="1415286"/>
            <a:ext cx="257703" cy="181378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DF1A46B-4CC1-40BE-B5FE-2523F47D99B5}"/>
              </a:ext>
            </a:extLst>
          </p:cNvPr>
          <p:cNvSpPr txBox="1"/>
          <p:nvPr/>
        </p:nvSpPr>
        <p:spPr>
          <a:xfrm>
            <a:off x="5447928" y="3266769"/>
            <a:ext cx="2328537" cy="584769"/>
          </a:xfrm>
          <a:prstGeom prst="rect">
            <a:avLst/>
          </a:prstGeom>
          <a:noFill/>
        </p:spPr>
        <p:txBody>
          <a:bodyPr wrap="square" lIns="91410" tIns="45717" rIns="91410" bIns="45717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>
                <a:solidFill>
                  <a:srgbClr val="000000"/>
                </a:solidFill>
                <a:latin typeface="+mj-lt"/>
              </a:rPr>
              <a:t>Part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d’énergies</a:t>
            </a:r>
            <a:r>
              <a:rPr lang="en-GB" sz="16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renouvelables</a:t>
            </a:r>
            <a:endParaRPr lang="en-GB" sz="1600" i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8D7D19-929E-46E2-B03E-2D55E2B23B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503"/>
          <a:stretch/>
        </p:blipFill>
        <p:spPr>
          <a:xfrm>
            <a:off x="1180497" y="3861048"/>
            <a:ext cx="2061129" cy="24062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6AD9D73-9A37-4833-8211-33BFC39871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3819"/>
          <a:stretch/>
        </p:blipFill>
        <p:spPr>
          <a:xfrm>
            <a:off x="365489" y="1404071"/>
            <a:ext cx="1983764" cy="1963747"/>
          </a:xfrm>
          <a:prstGeom prst="rect">
            <a:avLst/>
          </a:prstGeom>
        </p:spPr>
      </p:pic>
      <p:sp>
        <p:nvSpPr>
          <p:cNvPr id="11" name="Flèche droite 32">
            <a:extLst>
              <a:ext uri="{FF2B5EF4-FFF2-40B4-BE49-F238E27FC236}">
                <a16:creationId xmlns:a16="http://schemas.microsoft.com/office/drawing/2014/main" id="{42941D40-0856-4D32-B31E-C4CC61ADECE5}"/>
              </a:ext>
            </a:extLst>
          </p:cNvPr>
          <p:cNvSpPr/>
          <p:nvPr/>
        </p:nvSpPr>
        <p:spPr bwMode="auto">
          <a:xfrm>
            <a:off x="191344" y="4872362"/>
            <a:ext cx="756000" cy="57286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EAE2B0D-64D3-48D1-86BF-BA25DE769E90}"/>
              </a:ext>
            </a:extLst>
          </p:cNvPr>
          <p:cNvSpPr txBox="1"/>
          <p:nvPr/>
        </p:nvSpPr>
        <p:spPr>
          <a:xfrm>
            <a:off x="-24680" y="3276279"/>
            <a:ext cx="2823999" cy="584769"/>
          </a:xfrm>
          <a:prstGeom prst="rect">
            <a:avLst/>
          </a:prstGeom>
          <a:noFill/>
        </p:spPr>
        <p:txBody>
          <a:bodyPr wrap="square" lIns="91410" tIns="45717" rIns="91410" bIns="45717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Consommation</a:t>
            </a:r>
            <a:r>
              <a:rPr lang="en-GB" sz="16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d’énergie</a:t>
            </a:r>
            <a:r>
              <a:rPr lang="en-GB" sz="16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primaire</a:t>
            </a:r>
            <a:r>
              <a:rPr lang="en-GB" sz="16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en</a:t>
            </a:r>
            <a:r>
              <a:rPr lang="en-GB" sz="1600" i="1" dirty="0">
                <a:solidFill>
                  <a:srgbClr val="000000"/>
                </a:solidFill>
                <a:latin typeface="+mj-lt"/>
              </a:rPr>
              <a:t> France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8B448C6-AD17-4E16-8C75-79029788C166}"/>
              </a:ext>
            </a:extLst>
          </p:cNvPr>
          <p:cNvSpPr txBox="1"/>
          <p:nvPr/>
        </p:nvSpPr>
        <p:spPr>
          <a:xfrm>
            <a:off x="323528" y="6188278"/>
            <a:ext cx="3854930" cy="338548"/>
          </a:xfrm>
          <a:prstGeom prst="rect">
            <a:avLst/>
          </a:prstGeom>
          <a:noFill/>
        </p:spPr>
        <p:txBody>
          <a:bodyPr wrap="square" lIns="91410" tIns="45717" rIns="91410" bIns="45717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>
                <a:solidFill>
                  <a:srgbClr val="000000"/>
                </a:solidFill>
                <a:latin typeface="+mj-lt"/>
              </a:rPr>
              <a:t>Pour usage de </a:t>
            </a:r>
            <a:r>
              <a:rPr lang="en-GB" sz="1600" i="1" dirty="0" err="1">
                <a:solidFill>
                  <a:srgbClr val="000000"/>
                </a:solidFill>
                <a:latin typeface="+mj-lt"/>
              </a:rPr>
              <a:t>chaleur</a:t>
            </a:r>
            <a:endParaRPr lang="en-GB" sz="1600" i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504D642-4E5F-4696-AFE5-2FBBFB6A2235}"/>
              </a:ext>
            </a:extLst>
          </p:cNvPr>
          <p:cNvSpPr txBox="1"/>
          <p:nvPr/>
        </p:nvSpPr>
        <p:spPr>
          <a:xfrm>
            <a:off x="6300192" y="4820965"/>
            <a:ext cx="2820144" cy="1154156"/>
          </a:xfrm>
          <a:prstGeom prst="rect">
            <a:avLst/>
          </a:prstGeom>
          <a:noFill/>
        </p:spPr>
        <p:txBody>
          <a:bodyPr wrap="square" lIns="91410" tIns="45717" rIns="91410" bIns="45717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2300" b="1" dirty="0" err="1">
                <a:solidFill>
                  <a:srgbClr val="000000"/>
                </a:solidFill>
                <a:latin typeface="+mj-lt"/>
              </a:rPr>
              <a:t>Capteurs</a:t>
            </a:r>
            <a:r>
              <a:rPr lang="en-GB" sz="2300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2300" b="1" dirty="0" err="1">
                <a:solidFill>
                  <a:srgbClr val="000000"/>
                </a:solidFill>
                <a:latin typeface="+mj-lt"/>
              </a:rPr>
              <a:t>thermiques</a:t>
            </a:r>
            <a:r>
              <a:rPr lang="en-GB" sz="2300" b="1" dirty="0">
                <a:solidFill>
                  <a:srgbClr val="000000"/>
                </a:solidFill>
                <a:latin typeface="+mj-lt"/>
              </a:rPr>
              <a:t> &amp; </a:t>
            </a:r>
            <a:r>
              <a:rPr lang="en-GB" sz="2300" b="1" dirty="0" err="1">
                <a:solidFill>
                  <a:srgbClr val="000000"/>
                </a:solidFill>
                <a:latin typeface="+mj-lt"/>
              </a:rPr>
              <a:t>Pompe</a:t>
            </a:r>
            <a:r>
              <a:rPr lang="en-GB" sz="2300" b="1" dirty="0">
                <a:solidFill>
                  <a:srgbClr val="000000"/>
                </a:solidFill>
                <a:latin typeface="+mj-lt"/>
              </a:rPr>
              <a:t> à Chaleur &amp; Stockage </a:t>
            </a:r>
            <a:r>
              <a:rPr lang="en-GB" sz="2300" b="1" dirty="0" err="1">
                <a:solidFill>
                  <a:srgbClr val="000000"/>
                </a:solidFill>
                <a:latin typeface="+mj-lt"/>
              </a:rPr>
              <a:t>thermique</a:t>
            </a:r>
            <a:endParaRPr lang="en-GB" sz="23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5" name="Flèche : virage 14">
            <a:extLst>
              <a:ext uri="{FF2B5EF4-FFF2-40B4-BE49-F238E27FC236}">
                <a16:creationId xmlns:a16="http://schemas.microsoft.com/office/drawing/2014/main" id="{1613287E-A3AD-4697-8D14-FCCA34D273FA}"/>
              </a:ext>
            </a:extLst>
          </p:cNvPr>
          <p:cNvSpPr/>
          <p:nvPr/>
        </p:nvSpPr>
        <p:spPr>
          <a:xfrm rot="5400000">
            <a:off x="6814563" y="3759206"/>
            <a:ext cx="542014" cy="1547092"/>
          </a:xfrm>
          <a:prstGeom prst="bentArrow">
            <a:avLst>
              <a:gd name="adj1" fmla="val 29271"/>
              <a:gd name="adj2" fmla="val 34610"/>
              <a:gd name="adj3" fmla="val 25000"/>
              <a:gd name="adj4" fmla="val 3093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4B959-7B45-4999-8413-26017D1ADA6B}"/>
              </a:ext>
            </a:extLst>
          </p:cNvPr>
          <p:cNvSpPr/>
          <p:nvPr/>
        </p:nvSpPr>
        <p:spPr>
          <a:xfrm>
            <a:off x="2337140" y="2556199"/>
            <a:ext cx="1230600" cy="25002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AE6E9E-7EFC-4243-8036-8C312F21F5DA}"/>
              </a:ext>
            </a:extLst>
          </p:cNvPr>
          <p:cNvSpPr/>
          <p:nvPr/>
        </p:nvSpPr>
        <p:spPr>
          <a:xfrm>
            <a:off x="4943872" y="1404071"/>
            <a:ext cx="2230920" cy="57286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Bâtiment</a:t>
            </a:r>
            <a:r>
              <a:rPr lang="en-GB" sz="2000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=</a:t>
            </a:r>
            <a:r>
              <a:rPr lang="en-GB" sz="2000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46.6%</a:t>
            </a:r>
            <a:r>
              <a:rPr lang="en-GB" sz="2000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00597-A363-4A76-9940-126196ED8776}"/>
              </a:ext>
            </a:extLst>
          </p:cNvPr>
          <p:cNvSpPr/>
          <p:nvPr/>
        </p:nvSpPr>
        <p:spPr>
          <a:xfrm>
            <a:off x="2337140" y="1404071"/>
            <a:ext cx="1230600" cy="25002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Flèche droite 32">
            <a:extLst>
              <a:ext uri="{FF2B5EF4-FFF2-40B4-BE49-F238E27FC236}">
                <a16:creationId xmlns:a16="http://schemas.microsoft.com/office/drawing/2014/main" id="{E536B018-C483-431A-B146-9E8A229FCE5B}"/>
              </a:ext>
            </a:extLst>
          </p:cNvPr>
          <p:cNvSpPr/>
          <p:nvPr/>
        </p:nvSpPr>
        <p:spPr bwMode="auto">
          <a:xfrm>
            <a:off x="4799856" y="2559401"/>
            <a:ext cx="756000" cy="57286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B3EF002-A1F2-4083-B57F-FAB66F547624}"/>
              </a:ext>
            </a:extLst>
          </p:cNvPr>
          <p:cNvSpPr txBox="1"/>
          <p:nvPr/>
        </p:nvSpPr>
        <p:spPr>
          <a:xfrm>
            <a:off x="2515097" y="1366745"/>
            <a:ext cx="317958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err="1">
                <a:latin typeface="+mj-lt"/>
              </a:rPr>
              <a:t>Residentiel</a:t>
            </a:r>
            <a:endParaRPr lang="en-GB" sz="1500" dirty="0">
              <a:latin typeface="+mj-lt"/>
            </a:endParaRPr>
          </a:p>
          <a:p>
            <a:r>
              <a:rPr lang="en-GB" sz="1500" dirty="0">
                <a:latin typeface="+mj-lt"/>
              </a:rPr>
              <a:t>Transport</a:t>
            </a:r>
          </a:p>
          <a:p>
            <a:r>
              <a:rPr lang="en-GB" sz="1500" dirty="0">
                <a:latin typeface="+mj-lt"/>
              </a:rPr>
              <a:t>Production </a:t>
            </a:r>
            <a:r>
              <a:rPr lang="en-GB" sz="1500" dirty="0" err="1">
                <a:latin typeface="+mj-lt"/>
              </a:rPr>
              <a:t>d’électricité</a:t>
            </a:r>
            <a:endParaRPr lang="en-GB" sz="1500" dirty="0">
              <a:latin typeface="+mj-lt"/>
            </a:endParaRPr>
          </a:p>
          <a:p>
            <a:r>
              <a:rPr lang="en-GB" sz="1500" dirty="0">
                <a:latin typeface="+mj-lt"/>
              </a:rPr>
              <a:t>Production de </a:t>
            </a:r>
            <a:r>
              <a:rPr lang="en-GB" sz="1500" dirty="0" err="1">
                <a:latin typeface="+mj-lt"/>
              </a:rPr>
              <a:t>chaleur</a:t>
            </a:r>
            <a:r>
              <a:rPr lang="en-GB" sz="1500" dirty="0">
                <a:latin typeface="+mj-lt"/>
              </a:rPr>
              <a:t> </a:t>
            </a:r>
            <a:r>
              <a:rPr lang="en-GB" sz="1500" dirty="0" err="1">
                <a:latin typeface="+mj-lt"/>
              </a:rPr>
              <a:t>commercialisée</a:t>
            </a:r>
            <a:endParaRPr lang="en-GB" sz="1500" dirty="0">
              <a:latin typeface="+mj-lt"/>
            </a:endParaRPr>
          </a:p>
          <a:p>
            <a:r>
              <a:rPr lang="en-GB" sz="1500" dirty="0" err="1">
                <a:latin typeface="+mj-lt"/>
              </a:rPr>
              <a:t>Industrie</a:t>
            </a:r>
            <a:endParaRPr lang="en-GB" sz="1500" dirty="0">
              <a:latin typeface="+mj-lt"/>
            </a:endParaRPr>
          </a:p>
          <a:p>
            <a:r>
              <a:rPr lang="en-GB" sz="1500" dirty="0" err="1">
                <a:latin typeface="+mj-lt"/>
              </a:rPr>
              <a:t>Tertiaire</a:t>
            </a:r>
            <a:endParaRPr lang="en-GB" sz="1500" dirty="0">
              <a:latin typeface="+mj-lt"/>
            </a:endParaRPr>
          </a:p>
          <a:p>
            <a:r>
              <a:rPr lang="en-GB" sz="1500" dirty="0">
                <a:latin typeface="+mj-lt"/>
              </a:rPr>
              <a:t>Agriculture</a:t>
            </a:r>
          </a:p>
          <a:p>
            <a:r>
              <a:rPr lang="en-GB" sz="1500" dirty="0" err="1">
                <a:latin typeface="+mj-lt"/>
              </a:rPr>
              <a:t>Autres</a:t>
            </a:r>
            <a:r>
              <a:rPr lang="en-GB" sz="1500" dirty="0">
                <a:latin typeface="+mj-lt"/>
              </a:rPr>
              <a:t> transformations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F7C337E-6A7E-433D-8A5B-2C96C00C97BD}"/>
              </a:ext>
            </a:extLst>
          </p:cNvPr>
          <p:cNvSpPr txBox="1"/>
          <p:nvPr/>
        </p:nvSpPr>
        <p:spPr>
          <a:xfrm>
            <a:off x="3346583" y="4213462"/>
            <a:ext cx="3028842" cy="1914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80" dirty="0" err="1">
                <a:latin typeface="+mj-lt"/>
              </a:rPr>
              <a:t>Bois-énergie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Pompes</a:t>
            </a:r>
            <a:r>
              <a:rPr lang="en-GB" sz="1480" dirty="0">
                <a:latin typeface="+mj-lt"/>
              </a:rPr>
              <a:t> à </a:t>
            </a:r>
            <a:r>
              <a:rPr lang="en-GB" sz="1480" dirty="0" err="1">
                <a:latin typeface="+mj-lt"/>
              </a:rPr>
              <a:t>chaleur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Déchets</a:t>
            </a:r>
            <a:r>
              <a:rPr lang="en-GB" sz="1480" dirty="0">
                <a:latin typeface="+mj-lt"/>
              </a:rPr>
              <a:t> </a:t>
            </a:r>
            <a:r>
              <a:rPr lang="en-GB" sz="1480" dirty="0" err="1">
                <a:latin typeface="+mj-lt"/>
              </a:rPr>
              <a:t>renouvelables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Biogaz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Résidus</a:t>
            </a:r>
            <a:r>
              <a:rPr lang="en-GB" sz="1480" dirty="0">
                <a:latin typeface="+mj-lt"/>
              </a:rPr>
              <a:t> </a:t>
            </a:r>
            <a:r>
              <a:rPr lang="en-GB" sz="1480" dirty="0" err="1">
                <a:latin typeface="+mj-lt"/>
              </a:rPr>
              <a:t>agricoles</a:t>
            </a:r>
            <a:r>
              <a:rPr lang="en-GB" sz="1480" dirty="0">
                <a:latin typeface="+mj-lt"/>
              </a:rPr>
              <a:t> et </a:t>
            </a:r>
            <a:r>
              <a:rPr lang="en-GB" sz="1480" dirty="0" err="1">
                <a:latin typeface="+mj-lt"/>
              </a:rPr>
              <a:t>agroalimentaires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Geothermie</a:t>
            </a:r>
            <a:endParaRPr lang="en-GB" sz="1480" dirty="0">
              <a:latin typeface="+mj-lt"/>
            </a:endParaRPr>
          </a:p>
          <a:p>
            <a:r>
              <a:rPr lang="en-GB" sz="1480" dirty="0" err="1">
                <a:latin typeface="+mj-lt"/>
              </a:rPr>
              <a:t>Biocarburants</a:t>
            </a:r>
            <a:r>
              <a:rPr lang="en-GB" sz="1480" dirty="0">
                <a:latin typeface="+mj-lt"/>
              </a:rPr>
              <a:t> et </a:t>
            </a:r>
            <a:r>
              <a:rPr lang="en-GB" sz="1480" dirty="0" err="1">
                <a:latin typeface="+mj-lt"/>
              </a:rPr>
              <a:t>autres</a:t>
            </a:r>
            <a:r>
              <a:rPr lang="en-GB" sz="1480" dirty="0">
                <a:latin typeface="+mj-lt"/>
              </a:rPr>
              <a:t> </a:t>
            </a:r>
            <a:r>
              <a:rPr lang="en-GB" sz="1480" dirty="0" err="1">
                <a:latin typeface="+mj-lt"/>
              </a:rPr>
              <a:t>bioliquides</a:t>
            </a:r>
            <a:endParaRPr lang="en-GB" sz="1480" dirty="0">
              <a:latin typeface="+mj-lt"/>
            </a:endParaRPr>
          </a:p>
          <a:p>
            <a:r>
              <a:rPr lang="en-GB" sz="1480" dirty="0">
                <a:latin typeface="+mj-lt"/>
              </a:rPr>
              <a:t>Solaire </a:t>
            </a:r>
            <a:r>
              <a:rPr lang="en-GB" sz="1480" dirty="0" err="1">
                <a:latin typeface="+mj-lt"/>
              </a:rPr>
              <a:t>thermique</a:t>
            </a:r>
            <a:endParaRPr lang="en-GB" sz="1480" dirty="0">
              <a:latin typeface="+mj-lt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E8EC855-A9B5-400B-BBC2-6CCB5B538C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340" t="26652" r="43769" b="6627"/>
          <a:stretch/>
        </p:blipFill>
        <p:spPr>
          <a:xfrm>
            <a:off x="3175123" y="4279160"/>
            <a:ext cx="190087" cy="180759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9F10A68-82D5-4C7B-BE81-D4A7598BEE0B}"/>
              </a:ext>
            </a:extLst>
          </p:cNvPr>
          <p:cNvSpPr/>
          <p:nvPr/>
        </p:nvSpPr>
        <p:spPr>
          <a:xfrm>
            <a:off x="3168432" y="4488558"/>
            <a:ext cx="1692000" cy="26074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581CBB-140F-4B24-980D-2BCDB0196B47}"/>
              </a:ext>
            </a:extLst>
          </p:cNvPr>
          <p:cNvSpPr/>
          <p:nvPr/>
        </p:nvSpPr>
        <p:spPr>
          <a:xfrm>
            <a:off x="3168432" y="5826010"/>
            <a:ext cx="1692000" cy="26074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EC3D277-23B8-47C8-B9F9-A117E5F6804A}"/>
              </a:ext>
            </a:extLst>
          </p:cNvPr>
          <p:cNvSpPr/>
          <p:nvPr/>
        </p:nvSpPr>
        <p:spPr>
          <a:xfrm>
            <a:off x="1115616" y="2374403"/>
            <a:ext cx="795667" cy="347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+mj-lt"/>
              </a:rPr>
              <a:t>in 2021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E04B9F95-B06E-44FE-AE77-4F8A6CDDE7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6" t="32038" r="18312" b="4587"/>
          <a:stretch/>
        </p:blipFill>
        <p:spPr>
          <a:xfrm>
            <a:off x="7977955" y="1202332"/>
            <a:ext cx="3939632" cy="2612425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E4022866-80FE-43EC-9F8B-AB620F06C46A}"/>
              </a:ext>
            </a:extLst>
          </p:cNvPr>
          <p:cNvSpPr txBox="1"/>
          <p:nvPr/>
        </p:nvSpPr>
        <p:spPr>
          <a:xfrm>
            <a:off x="7977955" y="3831828"/>
            <a:ext cx="3939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accent4"/>
                </a:solidFill>
                <a:latin typeface="+mj-lt"/>
              </a:rPr>
              <a:t>Problématique d’</a:t>
            </a:r>
            <a:r>
              <a:rPr lang="fr-FR" sz="2000" b="1" dirty="0">
                <a:solidFill>
                  <a:schemeClr val="accent4"/>
                </a:solidFill>
                <a:latin typeface="+mj-lt"/>
              </a:rPr>
              <a:t>encombrement</a:t>
            </a:r>
            <a:r>
              <a:rPr lang="fr-FR" sz="2000" dirty="0">
                <a:solidFill>
                  <a:schemeClr val="accent4"/>
                </a:solidFill>
                <a:latin typeface="+mj-lt"/>
              </a:rPr>
              <a:t> dans les bâtiments primordiale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E293199B-E8AF-4FE6-83B4-A6256D2DF0AA}"/>
              </a:ext>
            </a:extLst>
          </p:cNvPr>
          <p:cNvSpPr/>
          <p:nvPr/>
        </p:nvSpPr>
        <p:spPr>
          <a:xfrm>
            <a:off x="9300664" y="4581430"/>
            <a:ext cx="2772000" cy="15838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300" b="1" dirty="0"/>
              <a:t>Stockage latent avec meilleure densité énergétique que le sensible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5B1E59DE-F456-4A2C-A062-481C676BEE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23" r="5021" b="3837"/>
          <a:stretch/>
        </p:blipFill>
        <p:spPr>
          <a:xfrm>
            <a:off x="8378463" y="1082527"/>
            <a:ext cx="3190145" cy="273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3" grpId="0"/>
      <p:bldP spid="14" grpId="0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1" grpId="0"/>
      <p:bldP spid="23" grpId="0" animBg="1"/>
      <p:bldP spid="24" grpId="0" animBg="1"/>
      <p:bldP spid="30" grpId="0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3AF994-4816-462B-8659-6C4D9DF40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CFB055-F988-4496-A394-672E9F0A0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FDAB37-9AD0-4895-AFF3-6B56455AD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D5EADE-4AAE-494C-BC1F-78F2BA158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20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56738F2-BB06-4B9A-9B2A-5FD64D5253ED}"/>
              </a:ext>
            </a:extLst>
          </p:cNvPr>
          <p:cNvGrpSpPr/>
          <p:nvPr/>
        </p:nvGrpSpPr>
        <p:grpSpPr>
          <a:xfrm>
            <a:off x="9196625" y="1697763"/>
            <a:ext cx="2714499" cy="3794448"/>
            <a:chOff x="8629087" y="1978069"/>
            <a:chExt cx="2714499" cy="37944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AC6A0B-4618-455F-8528-5080958346D7}"/>
                </a:ext>
              </a:extLst>
            </p:cNvPr>
            <p:cNvSpPr/>
            <p:nvPr/>
          </p:nvSpPr>
          <p:spPr>
            <a:xfrm>
              <a:off x="8629087" y="1978069"/>
              <a:ext cx="2042698" cy="1786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D8ECE91-0922-4A58-9A14-5D011ED8F260}"/>
                </a:ext>
              </a:extLst>
            </p:cNvPr>
            <p:cNvSpPr/>
            <p:nvPr/>
          </p:nvSpPr>
          <p:spPr>
            <a:xfrm>
              <a:off x="10671785" y="2033108"/>
              <a:ext cx="671801" cy="71538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3A1D9B-545F-44F8-9979-7AC3EE14E8AE}"/>
                </a:ext>
              </a:extLst>
            </p:cNvPr>
            <p:cNvSpPr/>
            <p:nvPr/>
          </p:nvSpPr>
          <p:spPr>
            <a:xfrm rot="5400000">
              <a:off x="6977978" y="3932499"/>
              <a:ext cx="3615789" cy="64247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8FAEC7A-C11E-4EB9-B2D8-F9F35BEF9940}"/>
                </a:ext>
              </a:extLst>
            </p:cNvPr>
            <p:cNvSpPr/>
            <p:nvPr/>
          </p:nvSpPr>
          <p:spPr>
            <a:xfrm rot="5400000">
              <a:off x="8800586" y="2302708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D1D45B9-F836-4C83-BC6E-F091809E82DD}"/>
                </a:ext>
              </a:extLst>
            </p:cNvPr>
            <p:cNvSpPr/>
            <p:nvPr/>
          </p:nvSpPr>
          <p:spPr>
            <a:xfrm rot="5400000">
              <a:off x="8993399" y="2302709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5EC3A1B-93F6-4268-A54F-0222339725C0}"/>
                </a:ext>
              </a:extLst>
            </p:cNvPr>
            <p:cNvSpPr/>
            <p:nvPr/>
          </p:nvSpPr>
          <p:spPr>
            <a:xfrm rot="5400000">
              <a:off x="9186211" y="2302710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1F9CA83-AFBA-4A85-A4BF-CB8628487883}"/>
                </a:ext>
              </a:extLst>
            </p:cNvPr>
            <p:cNvSpPr/>
            <p:nvPr/>
          </p:nvSpPr>
          <p:spPr>
            <a:xfrm rot="5400000">
              <a:off x="9378537" y="2302711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D6C3E62-9478-4A5D-B868-688AE42CE046}"/>
                </a:ext>
              </a:extLst>
            </p:cNvPr>
            <p:cNvSpPr/>
            <p:nvPr/>
          </p:nvSpPr>
          <p:spPr>
            <a:xfrm rot="5400000">
              <a:off x="9556578" y="2302708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EFF707F-9EEF-42F2-A8BB-A38AC7A6BB1B}"/>
                </a:ext>
              </a:extLst>
            </p:cNvPr>
            <p:cNvSpPr/>
            <p:nvPr/>
          </p:nvSpPr>
          <p:spPr>
            <a:xfrm rot="5400000">
              <a:off x="9749392" y="2302709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4788D68-AE6F-4286-9470-2B267A462E32}"/>
                </a:ext>
              </a:extLst>
            </p:cNvPr>
            <p:cNvSpPr/>
            <p:nvPr/>
          </p:nvSpPr>
          <p:spPr>
            <a:xfrm rot="5400000">
              <a:off x="9942205" y="2302710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7DF6B9B-0FA9-44F1-B783-3240C1160D55}"/>
                </a:ext>
              </a:extLst>
            </p:cNvPr>
            <p:cNvSpPr/>
            <p:nvPr/>
          </p:nvSpPr>
          <p:spPr>
            <a:xfrm rot="5400000">
              <a:off x="10135017" y="2302711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80C586-A1A0-4599-BD65-E649491FDB14}"/>
                </a:ext>
              </a:extLst>
            </p:cNvPr>
            <p:cNvSpPr/>
            <p:nvPr/>
          </p:nvSpPr>
          <p:spPr>
            <a:xfrm rot="5400000">
              <a:off x="8748756" y="3881299"/>
              <a:ext cx="3525612" cy="7648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F455DAD-7C14-4426-9272-035A4CD3F776}"/>
              </a:ext>
            </a:extLst>
          </p:cNvPr>
          <p:cNvGrpSpPr/>
          <p:nvPr/>
        </p:nvGrpSpPr>
        <p:grpSpPr>
          <a:xfrm>
            <a:off x="8479504" y="3304336"/>
            <a:ext cx="1102749" cy="2586666"/>
            <a:chOff x="7219669" y="2470356"/>
            <a:chExt cx="927567" cy="3879879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456975F9-4AF9-489C-84B5-AC588A50AC3E}"/>
                </a:ext>
              </a:extLst>
            </p:cNvPr>
            <p:cNvCxnSpPr/>
            <p:nvPr/>
          </p:nvCxnSpPr>
          <p:spPr>
            <a:xfrm flipV="1">
              <a:off x="7219669" y="2470356"/>
              <a:ext cx="927567" cy="6343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0254248C-B53E-40DD-B459-DDEF315C55AB}"/>
                </a:ext>
              </a:extLst>
            </p:cNvPr>
            <p:cNvCxnSpPr>
              <a:cxnSpLocks/>
            </p:cNvCxnSpPr>
            <p:nvPr/>
          </p:nvCxnSpPr>
          <p:spPr>
            <a:xfrm>
              <a:off x="8147236" y="2470356"/>
              <a:ext cx="0" cy="324550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557CCEAD-0B2C-430E-85A8-6ABE6C8E095A}"/>
                </a:ext>
              </a:extLst>
            </p:cNvPr>
            <p:cNvCxnSpPr/>
            <p:nvPr/>
          </p:nvCxnSpPr>
          <p:spPr>
            <a:xfrm flipV="1">
              <a:off x="7219669" y="5715858"/>
              <a:ext cx="927567" cy="6343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DD6DB5E-5E18-4425-8AC7-3A096E66A57E}"/>
                </a:ext>
              </a:extLst>
            </p:cNvPr>
            <p:cNvCxnSpPr>
              <a:cxnSpLocks/>
            </p:cNvCxnSpPr>
            <p:nvPr/>
          </p:nvCxnSpPr>
          <p:spPr>
            <a:xfrm>
              <a:off x="7219669" y="3104733"/>
              <a:ext cx="0" cy="324550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EE60865D-86AB-46CD-B796-470A3D158BE1}"/>
              </a:ext>
            </a:extLst>
          </p:cNvPr>
          <p:cNvGrpSpPr/>
          <p:nvPr/>
        </p:nvGrpSpPr>
        <p:grpSpPr>
          <a:xfrm>
            <a:off x="7849260" y="2817901"/>
            <a:ext cx="2714502" cy="1120139"/>
            <a:chOff x="7258572" y="3098207"/>
            <a:chExt cx="2714502" cy="112013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FC3620B-541A-4E95-BEAA-4B1CBD84BB5C}"/>
                </a:ext>
              </a:extLst>
            </p:cNvPr>
            <p:cNvSpPr/>
            <p:nvPr/>
          </p:nvSpPr>
          <p:spPr>
            <a:xfrm>
              <a:off x="7930376" y="3098207"/>
              <a:ext cx="2042698" cy="1786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262285-87C5-4F35-A695-C59A82EFA799}"/>
                </a:ext>
              </a:extLst>
            </p:cNvPr>
            <p:cNvSpPr/>
            <p:nvPr/>
          </p:nvSpPr>
          <p:spPr>
            <a:xfrm>
              <a:off x="7258572" y="3153246"/>
              <a:ext cx="671801" cy="71538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ABBF18B-059D-481E-B4C0-BACD95F38182}"/>
                </a:ext>
              </a:extLst>
            </p:cNvPr>
            <p:cNvSpPr/>
            <p:nvPr/>
          </p:nvSpPr>
          <p:spPr>
            <a:xfrm rot="5400000">
              <a:off x="7620325" y="3711581"/>
              <a:ext cx="941478" cy="72049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4EFB97C-BC5D-4E54-8A9C-7D6D6041E543}"/>
                </a:ext>
              </a:extLst>
            </p:cNvPr>
            <p:cNvSpPr/>
            <p:nvPr/>
          </p:nvSpPr>
          <p:spPr>
            <a:xfrm rot="5400000">
              <a:off x="8101875" y="3422846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AA8010E-A828-42D1-920A-584CBFB87928}"/>
                </a:ext>
              </a:extLst>
            </p:cNvPr>
            <p:cNvSpPr/>
            <p:nvPr/>
          </p:nvSpPr>
          <p:spPr>
            <a:xfrm rot="5400000">
              <a:off x="8294688" y="3422847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1C7FAE0-8A68-4D97-A8B0-23CC601523B1}"/>
                </a:ext>
              </a:extLst>
            </p:cNvPr>
            <p:cNvSpPr/>
            <p:nvPr/>
          </p:nvSpPr>
          <p:spPr>
            <a:xfrm rot="5400000">
              <a:off x="8487500" y="3422848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3E760C-DA33-4FCE-AA32-EBF56165C370}"/>
                </a:ext>
              </a:extLst>
            </p:cNvPr>
            <p:cNvSpPr/>
            <p:nvPr/>
          </p:nvSpPr>
          <p:spPr>
            <a:xfrm rot="5400000">
              <a:off x="8679826" y="3422849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83BF815-C33A-4FAD-B81A-7CC622274338}"/>
                </a:ext>
              </a:extLst>
            </p:cNvPr>
            <p:cNvSpPr/>
            <p:nvPr/>
          </p:nvSpPr>
          <p:spPr>
            <a:xfrm rot="5400000">
              <a:off x="8857867" y="3422846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8970A46-C98C-4D1C-BF8A-4A9A2D0BB129}"/>
                </a:ext>
              </a:extLst>
            </p:cNvPr>
            <p:cNvSpPr/>
            <p:nvPr/>
          </p:nvSpPr>
          <p:spPr>
            <a:xfrm rot="5400000">
              <a:off x="9050681" y="3422847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7B45774-1645-4E67-ABBE-96D501E2E644}"/>
                </a:ext>
              </a:extLst>
            </p:cNvPr>
            <p:cNvSpPr/>
            <p:nvPr/>
          </p:nvSpPr>
          <p:spPr>
            <a:xfrm rot="5400000">
              <a:off x="9243494" y="3422848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C1B7BCC-A521-498B-9E6D-110B97806E9F}"/>
                </a:ext>
              </a:extLst>
            </p:cNvPr>
            <p:cNvSpPr/>
            <p:nvPr/>
          </p:nvSpPr>
          <p:spPr>
            <a:xfrm rot="5400000">
              <a:off x="9436306" y="3422849"/>
              <a:ext cx="360108" cy="6815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0BC53A0-B0D6-465B-8F1B-CE915AFC335C}"/>
                </a:ext>
              </a:extLst>
            </p:cNvPr>
            <p:cNvSpPr/>
            <p:nvPr/>
          </p:nvSpPr>
          <p:spPr>
            <a:xfrm rot="5400000">
              <a:off x="9345308" y="3706174"/>
              <a:ext cx="941474" cy="82869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3D895AB3-D5DC-42A1-8315-FBE1657856EE}"/>
              </a:ext>
            </a:extLst>
          </p:cNvPr>
          <p:cNvGrpSpPr/>
          <p:nvPr/>
        </p:nvGrpSpPr>
        <p:grpSpPr>
          <a:xfrm>
            <a:off x="10177820" y="3304336"/>
            <a:ext cx="1102749" cy="2586666"/>
            <a:chOff x="7219669" y="2470356"/>
            <a:chExt cx="927567" cy="3879879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EC07CFE5-AB4C-46C6-8CCC-066A3B0CB3BD}"/>
                </a:ext>
              </a:extLst>
            </p:cNvPr>
            <p:cNvCxnSpPr/>
            <p:nvPr/>
          </p:nvCxnSpPr>
          <p:spPr>
            <a:xfrm flipV="1">
              <a:off x="7219669" y="2470356"/>
              <a:ext cx="927567" cy="6343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C13526DF-1079-4F8E-A124-77DC929464C8}"/>
                </a:ext>
              </a:extLst>
            </p:cNvPr>
            <p:cNvCxnSpPr>
              <a:cxnSpLocks/>
            </p:cNvCxnSpPr>
            <p:nvPr/>
          </p:nvCxnSpPr>
          <p:spPr>
            <a:xfrm>
              <a:off x="8147236" y="2470356"/>
              <a:ext cx="0" cy="324550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044670F5-AA99-48B8-8BBA-C1A8E6556C62}"/>
                </a:ext>
              </a:extLst>
            </p:cNvPr>
            <p:cNvCxnSpPr/>
            <p:nvPr/>
          </p:nvCxnSpPr>
          <p:spPr>
            <a:xfrm flipV="1">
              <a:off x="7219669" y="5715858"/>
              <a:ext cx="927567" cy="6343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0EFF0F24-C487-4627-B61A-3E0FE53F65FE}"/>
                </a:ext>
              </a:extLst>
            </p:cNvPr>
            <p:cNvCxnSpPr>
              <a:cxnSpLocks/>
            </p:cNvCxnSpPr>
            <p:nvPr/>
          </p:nvCxnSpPr>
          <p:spPr>
            <a:xfrm>
              <a:off x="7219669" y="3104733"/>
              <a:ext cx="0" cy="324550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BAE439E-5474-49AD-8812-8CBC8CA86FD5}"/>
              </a:ext>
            </a:extLst>
          </p:cNvPr>
          <p:cNvGrpSpPr/>
          <p:nvPr/>
        </p:nvGrpSpPr>
        <p:grpSpPr>
          <a:xfrm>
            <a:off x="263352" y="1726150"/>
            <a:ext cx="2714502" cy="3868144"/>
            <a:chOff x="7258572" y="3098207"/>
            <a:chExt cx="2714502" cy="386814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A30CD33-638C-4AB6-A409-333C4D43D021}"/>
                </a:ext>
              </a:extLst>
            </p:cNvPr>
            <p:cNvSpPr/>
            <p:nvPr/>
          </p:nvSpPr>
          <p:spPr>
            <a:xfrm>
              <a:off x="7930376" y="3098207"/>
              <a:ext cx="2042698" cy="1786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3652A41-49A4-4A97-96E5-455A889147BC}"/>
                </a:ext>
              </a:extLst>
            </p:cNvPr>
            <p:cNvSpPr/>
            <p:nvPr/>
          </p:nvSpPr>
          <p:spPr>
            <a:xfrm>
              <a:off x="7258572" y="3153246"/>
              <a:ext cx="671801" cy="71538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D6122EE-CDCB-4A14-A08E-78758CD0406A}"/>
                </a:ext>
              </a:extLst>
            </p:cNvPr>
            <p:cNvSpPr/>
            <p:nvPr/>
          </p:nvSpPr>
          <p:spPr>
            <a:xfrm rot="5400000">
              <a:off x="6251516" y="5080390"/>
              <a:ext cx="3689482" cy="82436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DF862AC-7C75-42BD-B003-C34E635CFD61}"/>
                </a:ext>
              </a:extLst>
            </p:cNvPr>
            <p:cNvSpPr/>
            <p:nvPr/>
          </p:nvSpPr>
          <p:spPr>
            <a:xfrm rot="5400000">
              <a:off x="8101875" y="3422846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CC1B5B-B66C-4E8F-8A00-1192E45B1869}"/>
                </a:ext>
              </a:extLst>
            </p:cNvPr>
            <p:cNvSpPr/>
            <p:nvPr/>
          </p:nvSpPr>
          <p:spPr>
            <a:xfrm rot="5400000">
              <a:off x="8294688" y="3422847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D1C5052-171D-43C3-A3C8-7B327EC7DB0F}"/>
                </a:ext>
              </a:extLst>
            </p:cNvPr>
            <p:cNvSpPr/>
            <p:nvPr/>
          </p:nvSpPr>
          <p:spPr>
            <a:xfrm rot="5400000">
              <a:off x="8487500" y="3422848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EE9A199-5C11-465C-8B1D-9FE80BCDE4F1}"/>
                </a:ext>
              </a:extLst>
            </p:cNvPr>
            <p:cNvSpPr/>
            <p:nvPr/>
          </p:nvSpPr>
          <p:spPr>
            <a:xfrm rot="5400000">
              <a:off x="8679826" y="3422849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C6DFA9F-02FA-482D-8010-9307ADB85D30}"/>
                </a:ext>
              </a:extLst>
            </p:cNvPr>
            <p:cNvSpPr/>
            <p:nvPr/>
          </p:nvSpPr>
          <p:spPr>
            <a:xfrm rot="5400000">
              <a:off x="8857867" y="3422846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7658E18-95AA-4DB2-BCD7-FE141F289655}"/>
                </a:ext>
              </a:extLst>
            </p:cNvPr>
            <p:cNvSpPr/>
            <p:nvPr/>
          </p:nvSpPr>
          <p:spPr>
            <a:xfrm rot="5400000">
              <a:off x="9050681" y="3422847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4B52382-5532-43F0-978E-0645BB2ACDCD}"/>
                </a:ext>
              </a:extLst>
            </p:cNvPr>
            <p:cNvSpPr/>
            <p:nvPr/>
          </p:nvSpPr>
          <p:spPr>
            <a:xfrm rot="5400000">
              <a:off x="9243494" y="3422848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BCE3A7F-6EA5-4871-961B-F93D6117038E}"/>
                </a:ext>
              </a:extLst>
            </p:cNvPr>
            <p:cNvSpPr/>
            <p:nvPr/>
          </p:nvSpPr>
          <p:spPr>
            <a:xfrm rot="5400000">
              <a:off x="9436306" y="3422849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52C332F-4981-4E98-95CB-29A87F04C112}"/>
                </a:ext>
              </a:extLst>
            </p:cNvPr>
            <p:cNvSpPr/>
            <p:nvPr/>
          </p:nvSpPr>
          <p:spPr>
            <a:xfrm rot="5400000">
              <a:off x="7965651" y="5085831"/>
              <a:ext cx="3689479" cy="71561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8E0EA9C4-A0C7-499A-B4D7-D8EBB97E6879}"/>
              </a:ext>
            </a:extLst>
          </p:cNvPr>
          <p:cNvGrpSpPr/>
          <p:nvPr/>
        </p:nvGrpSpPr>
        <p:grpSpPr>
          <a:xfrm>
            <a:off x="1796292" y="2814295"/>
            <a:ext cx="2714499" cy="831318"/>
            <a:chOff x="8629087" y="1978069"/>
            <a:chExt cx="2714499" cy="83131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9EE418C-5FC5-44FE-B72D-6542ACE9A98F}"/>
                </a:ext>
              </a:extLst>
            </p:cNvPr>
            <p:cNvSpPr/>
            <p:nvPr/>
          </p:nvSpPr>
          <p:spPr>
            <a:xfrm>
              <a:off x="8629087" y="1978069"/>
              <a:ext cx="2042698" cy="1786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2367968-C162-45EB-A9AC-C87F4974703B}"/>
                </a:ext>
              </a:extLst>
            </p:cNvPr>
            <p:cNvSpPr/>
            <p:nvPr/>
          </p:nvSpPr>
          <p:spPr>
            <a:xfrm>
              <a:off x="10671785" y="2033108"/>
              <a:ext cx="671801" cy="71538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9D8B57-7576-4C26-9BEE-26BBC7C1E146}"/>
                </a:ext>
              </a:extLst>
            </p:cNvPr>
            <p:cNvSpPr/>
            <p:nvPr/>
          </p:nvSpPr>
          <p:spPr>
            <a:xfrm rot="5400000">
              <a:off x="8466030" y="2444447"/>
              <a:ext cx="652658" cy="7722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795E16E-1A00-46D5-AC2C-D0788DD07F04}"/>
                </a:ext>
              </a:extLst>
            </p:cNvPr>
            <p:cNvSpPr/>
            <p:nvPr/>
          </p:nvSpPr>
          <p:spPr>
            <a:xfrm rot="5400000">
              <a:off x="8800586" y="2302708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6906A5-E21F-43EA-8ED1-7C43E57D615C}"/>
                </a:ext>
              </a:extLst>
            </p:cNvPr>
            <p:cNvSpPr/>
            <p:nvPr/>
          </p:nvSpPr>
          <p:spPr>
            <a:xfrm rot="5400000">
              <a:off x="8993399" y="2302709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9F26F14-37B9-41F1-9085-0167C47D8392}"/>
                </a:ext>
              </a:extLst>
            </p:cNvPr>
            <p:cNvSpPr/>
            <p:nvPr/>
          </p:nvSpPr>
          <p:spPr>
            <a:xfrm rot="5400000">
              <a:off x="9186211" y="2302710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77D4ECA-FBC1-413B-8CC0-E37F71A56C34}"/>
                </a:ext>
              </a:extLst>
            </p:cNvPr>
            <p:cNvSpPr/>
            <p:nvPr/>
          </p:nvSpPr>
          <p:spPr>
            <a:xfrm rot="5400000">
              <a:off x="9378537" y="2302711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6D3E135D-CCBF-420B-8D38-84BFDE868AE8}"/>
                </a:ext>
              </a:extLst>
            </p:cNvPr>
            <p:cNvSpPr/>
            <p:nvPr/>
          </p:nvSpPr>
          <p:spPr>
            <a:xfrm rot="5400000">
              <a:off x="9556578" y="2302708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7348C1BB-4EE5-4B64-9776-2FD063E2CDD4}"/>
                </a:ext>
              </a:extLst>
            </p:cNvPr>
            <p:cNvSpPr/>
            <p:nvPr/>
          </p:nvSpPr>
          <p:spPr>
            <a:xfrm rot="5400000">
              <a:off x="9749392" y="2302709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ACF953CE-37F7-429A-9A2C-37E87824B6CA}"/>
                </a:ext>
              </a:extLst>
            </p:cNvPr>
            <p:cNvSpPr/>
            <p:nvPr/>
          </p:nvSpPr>
          <p:spPr>
            <a:xfrm rot="5400000">
              <a:off x="9942205" y="2302710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389CE70-1DEE-4C87-93FB-C790921863B5}"/>
                </a:ext>
              </a:extLst>
            </p:cNvPr>
            <p:cNvSpPr/>
            <p:nvPr/>
          </p:nvSpPr>
          <p:spPr>
            <a:xfrm rot="5400000">
              <a:off x="10135017" y="2302711"/>
              <a:ext cx="360108" cy="6815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D2300A4-BD44-419B-8144-4C6ED1FDFD04}"/>
                </a:ext>
              </a:extLst>
            </p:cNvPr>
            <p:cNvSpPr/>
            <p:nvPr/>
          </p:nvSpPr>
          <p:spPr>
            <a:xfrm rot="5400000">
              <a:off x="10229938" y="2400117"/>
              <a:ext cx="549368" cy="62601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2B8341E0-16A0-49A9-8197-9EE1A77A921E}"/>
              </a:ext>
            </a:extLst>
          </p:cNvPr>
          <p:cNvGrpSpPr/>
          <p:nvPr/>
        </p:nvGrpSpPr>
        <p:grpSpPr>
          <a:xfrm>
            <a:off x="993146" y="3281984"/>
            <a:ext cx="1102749" cy="2586666"/>
            <a:chOff x="7219669" y="2470356"/>
            <a:chExt cx="927567" cy="3879879"/>
          </a:xfrm>
        </p:grpSpPr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0260199-1D2C-46F3-9469-5B72E354421C}"/>
                </a:ext>
              </a:extLst>
            </p:cNvPr>
            <p:cNvCxnSpPr/>
            <p:nvPr/>
          </p:nvCxnSpPr>
          <p:spPr>
            <a:xfrm flipV="1">
              <a:off x="7219669" y="2470356"/>
              <a:ext cx="927567" cy="6343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A7F5319E-3448-4DFE-8940-0C87959BB6C4}"/>
                </a:ext>
              </a:extLst>
            </p:cNvPr>
            <p:cNvCxnSpPr>
              <a:cxnSpLocks/>
            </p:cNvCxnSpPr>
            <p:nvPr/>
          </p:nvCxnSpPr>
          <p:spPr>
            <a:xfrm>
              <a:off x="8147236" y="2470356"/>
              <a:ext cx="0" cy="324550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8F17D5C7-8C8D-421B-8E86-C92045CEB5BE}"/>
                </a:ext>
              </a:extLst>
            </p:cNvPr>
            <p:cNvCxnSpPr/>
            <p:nvPr/>
          </p:nvCxnSpPr>
          <p:spPr>
            <a:xfrm flipV="1">
              <a:off x="7219669" y="5715858"/>
              <a:ext cx="927567" cy="6343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11F23872-A2F8-4FD3-845E-6DC3CC2F93E8}"/>
                </a:ext>
              </a:extLst>
            </p:cNvPr>
            <p:cNvCxnSpPr>
              <a:cxnSpLocks/>
            </p:cNvCxnSpPr>
            <p:nvPr/>
          </p:nvCxnSpPr>
          <p:spPr>
            <a:xfrm>
              <a:off x="7219669" y="3104733"/>
              <a:ext cx="0" cy="324550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42361AA1-496A-429D-A9D0-6F7732BC3854}"/>
              </a:ext>
            </a:extLst>
          </p:cNvPr>
          <p:cNvGrpSpPr/>
          <p:nvPr/>
        </p:nvGrpSpPr>
        <p:grpSpPr>
          <a:xfrm>
            <a:off x="2691462" y="3281984"/>
            <a:ext cx="1102749" cy="2586666"/>
            <a:chOff x="7219669" y="2470356"/>
            <a:chExt cx="927567" cy="3879879"/>
          </a:xfrm>
        </p:grpSpPr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D3821DF-66E5-41FB-A391-FD12BF0C8E0B}"/>
                </a:ext>
              </a:extLst>
            </p:cNvPr>
            <p:cNvCxnSpPr/>
            <p:nvPr/>
          </p:nvCxnSpPr>
          <p:spPr>
            <a:xfrm flipV="1">
              <a:off x="7219669" y="2470356"/>
              <a:ext cx="927567" cy="6343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36233651-FF61-44BB-904D-9E640E9AE62A}"/>
                </a:ext>
              </a:extLst>
            </p:cNvPr>
            <p:cNvCxnSpPr>
              <a:cxnSpLocks/>
            </p:cNvCxnSpPr>
            <p:nvPr/>
          </p:nvCxnSpPr>
          <p:spPr>
            <a:xfrm>
              <a:off x="8147236" y="2470356"/>
              <a:ext cx="0" cy="324550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4A336E82-C3CC-444E-85EF-87C1BA2C7466}"/>
                </a:ext>
              </a:extLst>
            </p:cNvPr>
            <p:cNvCxnSpPr/>
            <p:nvPr/>
          </p:nvCxnSpPr>
          <p:spPr>
            <a:xfrm flipV="1">
              <a:off x="7219669" y="5715858"/>
              <a:ext cx="927567" cy="6343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C2AB0B8A-EEBD-406F-B5B6-E8250C992EF2}"/>
                </a:ext>
              </a:extLst>
            </p:cNvPr>
            <p:cNvCxnSpPr>
              <a:cxnSpLocks/>
            </p:cNvCxnSpPr>
            <p:nvPr/>
          </p:nvCxnSpPr>
          <p:spPr>
            <a:xfrm>
              <a:off x="7219669" y="3104733"/>
              <a:ext cx="0" cy="324550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8CE72709-D1AA-47AA-B9D3-490D5B68E4C3}"/>
              </a:ext>
            </a:extLst>
          </p:cNvPr>
          <p:cNvCxnSpPr/>
          <p:nvPr/>
        </p:nvCxnSpPr>
        <p:spPr>
          <a:xfrm flipH="1">
            <a:off x="11293729" y="1651152"/>
            <a:ext cx="5661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>
            <a:extLst>
              <a:ext uri="{FF2B5EF4-FFF2-40B4-BE49-F238E27FC236}">
                <a16:creationId xmlns:a16="http://schemas.microsoft.com/office/drawing/2014/main" id="{09909507-C38C-4DAE-B31D-FF7946C666B8}"/>
              </a:ext>
            </a:extLst>
          </p:cNvPr>
          <p:cNvCxnSpPr/>
          <p:nvPr/>
        </p:nvCxnSpPr>
        <p:spPr>
          <a:xfrm flipH="1">
            <a:off x="7849260" y="2761704"/>
            <a:ext cx="5661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avec flèche 80">
            <a:extLst>
              <a:ext uri="{FF2B5EF4-FFF2-40B4-BE49-F238E27FC236}">
                <a16:creationId xmlns:a16="http://schemas.microsoft.com/office/drawing/2014/main" id="{452F6646-02F4-4F3C-B4E4-673D1795F6E0}"/>
              </a:ext>
            </a:extLst>
          </p:cNvPr>
          <p:cNvCxnSpPr/>
          <p:nvPr/>
        </p:nvCxnSpPr>
        <p:spPr>
          <a:xfrm>
            <a:off x="11218922" y="2035012"/>
            <a:ext cx="0" cy="726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>
            <a:extLst>
              <a:ext uri="{FF2B5EF4-FFF2-40B4-BE49-F238E27FC236}">
                <a16:creationId xmlns:a16="http://schemas.microsoft.com/office/drawing/2014/main" id="{26936B86-2D31-4019-A511-64BF90A50E79}"/>
              </a:ext>
            </a:extLst>
          </p:cNvPr>
          <p:cNvCxnSpPr/>
          <p:nvPr/>
        </p:nvCxnSpPr>
        <p:spPr>
          <a:xfrm flipV="1">
            <a:off x="8563458" y="3072494"/>
            <a:ext cx="0" cy="865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avec flèche 82">
            <a:extLst>
              <a:ext uri="{FF2B5EF4-FFF2-40B4-BE49-F238E27FC236}">
                <a16:creationId xmlns:a16="http://schemas.microsoft.com/office/drawing/2014/main" id="{905D9502-E1D4-40BD-8A03-138DA1B769D5}"/>
              </a:ext>
            </a:extLst>
          </p:cNvPr>
          <p:cNvCxnSpPr>
            <a:cxnSpLocks/>
          </p:cNvCxnSpPr>
          <p:nvPr/>
        </p:nvCxnSpPr>
        <p:spPr>
          <a:xfrm>
            <a:off x="263352" y="1628800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3DF6FEDA-23CD-450E-9850-3566969442DB}"/>
              </a:ext>
            </a:extLst>
          </p:cNvPr>
          <p:cNvCxnSpPr>
            <a:cxnSpLocks/>
          </p:cNvCxnSpPr>
          <p:nvPr/>
        </p:nvCxnSpPr>
        <p:spPr>
          <a:xfrm rot="5400000">
            <a:off x="675185" y="2375270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avec flèche 84">
            <a:extLst>
              <a:ext uri="{FF2B5EF4-FFF2-40B4-BE49-F238E27FC236}">
                <a16:creationId xmlns:a16="http://schemas.microsoft.com/office/drawing/2014/main" id="{CF792644-12BB-47FA-9D61-5A0288D974DD}"/>
              </a:ext>
            </a:extLst>
          </p:cNvPr>
          <p:cNvCxnSpPr>
            <a:cxnSpLocks/>
          </p:cNvCxnSpPr>
          <p:nvPr/>
        </p:nvCxnSpPr>
        <p:spPr>
          <a:xfrm>
            <a:off x="3954846" y="2795549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avec flèche 85">
            <a:extLst>
              <a:ext uri="{FF2B5EF4-FFF2-40B4-BE49-F238E27FC236}">
                <a16:creationId xmlns:a16="http://schemas.microsoft.com/office/drawing/2014/main" id="{5F2A717E-B798-4A33-9E0F-344CA0BA42A2}"/>
              </a:ext>
            </a:extLst>
          </p:cNvPr>
          <p:cNvCxnSpPr>
            <a:cxnSpLocks/>
          </p:cNvCxnSpPr>
          <p:nvPr/>
        </p:nvCxnSpPr>
        <p:spPr>
          <a:xfrm rot="16200000" flipV="1">
            <a:off x="1547042" y="3333195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avec flèche 86">
            <a:extLst>
              <a:ext uri="{FF2B5EF4-FFF2-40B4-BE49-F238E27FC236}">
                <a16:creationId xmlns:a16="http://schemas.microsoft.com/office/drawing/2014/main" id="{D6E0F5D4-629B-4773-A161-C289BE745AC7}"/>
              </a:ext>
            </a:extLst>
          </p:cNvPr>
          <p:cNvCxnSpPr>
            <a:cxnSpLocks/>
          </p:cNvCxnSpPr>
          <p:nvPr/>
        </p:nvCxnSpPr>
        <p:spPr>
          <a:xfrm rot="16200000" flipV="1">
            <a:off x="3541899" y="3311934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FE396314-A058-48A5-8E39-0431D0DF5F71}"/>
              </a:ext>
            </a:extLst>
          </p:cNvPr>
          <p:cNvCxnSpPr>
            <a:cxnSpLocks/>
          </p:cNvCxnSpPr>
          <p:nvPr/>
        </p:nvCxnSpPr>
        <p:spPr>
          <a:xfrm rot="5400000">
            <a:off x="2635506" y="2375271"/>
            <a:ext cx="56610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avec flèche 88">
            <a:extLst>
              <a:ext uri="{FF2B5EF4-FFF2-40B4-BE49-F238E27FC236}">
                <a16:creationId xmlns:a16="http://schemas.microsoft.com/office/drawing/2014/main" id="{C2DEBD68-418F-46ED-A034-CCCA449F614F}"/>
              </a:ext>
            </a:extLst>
          </p:cNvPr>
          <p:cNvCxnSpPr/>
          <p:nvPr/>
        </p:nvCxnSpPr>
        <p:spPr>
          <a:xfrm>
            <a:off x="9258242" y="2035012"/>
            <a:ext cx="0" cy="726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>
            <a:extLst>
              <a:ext uri="{FF2B5EF4-FFF2-40B4-BE49-F238E27FC236}">
                <a16:creationId xmlns:a16="http://schemas.microsoft.com/office/drawing/2014/main" id="{BBF3628B-7A5F-45BE-A0F2-4F186CC1EB81}"/>
              </a:ext>
            </a:extLst>
          </p:cNvPr>
          <p:cNvSpPr txBox="1"/>
          <p:nvPr/>
        </p:nvSpPr>
        <p:spPr>
          <a:xfrm>
            <a:off x="4699368" y="2375904"/>
            <a:ext cx="2873743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1. Arrangement modules : </a:t>
            </a:r>
          </a:p>
          <a:p>
            <a:pPr algn="ctr"/>
            <a:r>
              <a:rPr lang="fr-FR" b="1" dirty="0"/>
              <a:t>Boucle Tickelman</a:t>
            </a:r>
          </a:p>
          <a:p>
            <a:pPr algn="ctr"/>
            <a:endParaRPr lang="fr-FR" dirty="0"/>
          </a:p>
          <a:p>
            <a:pPr algn="ctr"/>
            <a:r>
              <a:rPr lang="fr-FR" dirty="0"/>
              <a:t>2. Configuration échangeur:</a:t>
            </a:r>
          </a:p>
          <a:p>
            <a:pPr algn="ctr"/>
            <a:r>
              <a:rPr lang="fr-FR" b="1" dirty="0"/>
              <a:t>Co-courant</a:t>
            </a:r>
          </a:p>
        </p:txBody>
      </p:sp>
    </p:spTree>
    <p:extLst>
      <p:ext uri="{BB962C8B-B14F-4D97-AF65-F5344CB8AC3E}">
        <p14:creationId xmlns:p14="http://schemas.microsoft.com/office/powerpoint/2010/main" val="881919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0B6C49C-C409-499C-AEF1-BFE4265F31C1}"/>
              </a:ext>
            </a:extLst>
          </p:cNvPr>
          <p:cNvSpPr txBox="1">
            <a:spLocks/>
          </p:cNvSpPr>
          <p:nvPr/>
        </p:nvSpPr>
        <p:spPr>
          <a:xfrm>
            <a:off x="354254" y="1375412"/>
            <a:ext cx="11342442" cy="454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b="1" dirty="0"/>
              <a:t>Test 1 : </a:t>
            </a:r>
            <a:r>
              <a:rPr lang="fr-FR" sz="2000" dirty="0"/>
              <a:t>Vérification des performances &amp; validation expérimentale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83FC539-DF54-4EA5-BC43-ADC4D0DC45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8" t="1531" r="905" b="629"/>
          <a:stretch/>
        </p:blipFill>
        <p:spPr>
          <a:xfrm>
            <a:off x="21459" y="2161398"/>
            <a:ext cx="6145943" cy="40924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A42BD38-67D1-4980-AC9A-8AFBC99C74C6}"/>
              </a:ext>
            </a:extLst>
          </p:cNvPr>
          <p:cNvSpPr/>
          <p:nvPr/>
        </p:nvSpPr>
        <p:spPr>
          <a:xfrm>
            <a:off x="190499" y="6198956"/>
            <a:ext cx="697771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28">
            <a:extLst>
              <a:ext uri="{FF2B5EF4-FFF2-40B4-BE49-F238E27FC236}">
                <a16:creationId xmlns:a16="http://schemas.microsoft.com/office/drawing/2014/main" id="{89768111-E447-47F8-8501-3646385E0E23}"/>
              </a:ext>
            </a:extLst>
          </p:cNvPr>
          <p:cNvSpPr txBox="1"/>
          <p:nvPr/>
        </p:nvSpPr>
        <p:spPr>
          <a:xfrm>
            <a:off x="940425" y="6218148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des températures du caloporteur froid (entrée / sortie) durant la décharge pour différents débits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BF062F3-1E1C-4A3F-8F31-2D315BDE4A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57" t="17614" b="19166"/>
          <a:stretch/>
        </p:blipFill>
        <p:spPr>
          <a:xfrm>
            <a:off x="619450" y="2650015"/>
            <a:ext cx="5736138" cy="3072112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D15AB6B5-6666-4D0B-A394-96AE66FC176E}"/>
              </a:ext>
            </a:extLst>
          </p:cNvPr>
          <p:cNvCxnSpPr/>
          <p:nvPr/>
        </p:nvCxnSpPr>
        <p:spPr>
          <a:xfrm>
            <a:off x="1020368" y="3972559"/>
            <a:ext cx="0" cy="1800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921B762F-7263-4B8C-9A49-B5C5DF6494A6}"/>
              </a:ext>
            </a:extLst>
          </p:cNvPr>
          <p:cNvCxnSpPr/>
          <p:nvPr/>
        </p:nvCxnSpPr>
        <p:spPr>
          <a:xfrm>
            <a:off x="1333027" y="3983554"/>
            <a:ext cx="0" cy="1800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B0484B31-B4E3-460F-BBB0-D53E30D50DB7}"/>
              </a:ext>
            </a:extLst>
          </p:cNvPr>
          <p:cNvCxnSpPr/>
          <p:nvPr/>
        </p:nvCxnSpPr>
        <p:spPr>
          <a:xfrm>
            <a:off x="1909637" y="3985125"/>
            <a:ext cx="0" cy="1800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529E8A8F-523A-4518-A7C5-29AE988CEFD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35959" y="3581387"/>
          <a:ext cx="426226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1897346675"/>
                    </a:ext>
                  </a:extLst>
                </a:gridCol>
                <a:gridCol w="846138">
                  <a:extLst>
                    <a:ext uri="{9D8B030D-6E8A-4147-A177-3AD203B41FA5}">
                      <a16:colId xmlns:a16="http://schemas.microsoft.com/office/drawing/2014/main" val="275910139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591496893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117354840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88869639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b="1" dirty="0"/>
                        <a:t>Comparaison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solidFill>
                            <a:srgbClr val="0070C0"/>
                          </a:solidFill>
                        </a:rPr>
                        <a:t>180 L/h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solidFill>
                            <a:schemeClr val="accent1"/>
                          </a:solidFill>
                        </a:rPr>
                        <a:t>240 L/h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300 L/h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153695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fr-FR" sz="1400" b="1" dirty="0"/>
                        <a:t>Expérience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Durée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70C0"/>
                          </a:solidFill>
                        </a:rPr>
                        <a:t>18 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1"/>
                          </a:solidFill>
                        </a:rPr>
                        <a:t>10 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 min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38471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Capacité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70C0"/>
                          </a:solidFill>
                        </a:rPr>
                        <a:t>1.8 kWh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1"/>
                          </a:solidFill>
                        </a:rPr>
                        <a:t>1.4 kWh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0.9 kWh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391720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fr-FR" sz="1400" b="1" dirty="0"/>
                        <a:t>Numérique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Durée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70C0"/>
                          </a:solidFill>
                        </a:rPr>
                        <a:t>8 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1"/>
                          </a:solidFill>
                        </a:rPr>
                        <a:t>6 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 min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61831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Capacité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rgbClr val="0070C0"/>
                          </a:solidFill>
                        </a:rPr>
                        <a:t>1.1 kWh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1"/>
                          </a:solidFill>
                        </a:rPr>
                        <a:t>1.0 kWh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0.9 kWh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0922709"/>
                  </a:ext>
                </a:extLst>
              </a:tr>
            </a:tbl>
          </a:graphicData>
        </a:graphic>
      </p:graphicFrame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ACADC28-A4C3-4913-8679-B83D837467D2}"/>
              </a:ext>
            </a:extLst>
          </p:cNvPr>
          <p:cNvCxnSpPr/>
          <p:nvPr/>
        </p:nvCxnSpPr>
        <p:spPr>
          <a:xfrm>
            <a:off x="899389" y="3983554"/>
            <a:ext cx="0" cy="1800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26286938-5BEC-4D05-9123-212F00EF7180}"/>
              </a:ext>
            </a:extLst>
          </p:cNvPr>
          <p:cNvCxnSpPr/>
          <p:nvPr/>
        </p:nvCxnSpPr>
        <p:spPr>
          <a:xfrm>
            <a:off x="1183765" y="3994549"/>
            <a:ext cx="0" cy="1800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42698BF7-0CF5-4664-8BD5-87985EB20F62}"/>
              </a:ext>
            </a:extLst>
          </p:cNvPr>
          <p:cNvCxnSpPr/>
          <p:nvPr/>
        </p:nvCxnSpPr>
        <p:spPr>
          <a:xfrm>
            <a:off x="1025079" y="3996117"/>
            <a:ext cx="0" cy="1800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DD81311-404C-4BD0-A858-8F86B74EE518}"/>
              </a:ext>
            </a:extLst>
          </p:cNvPr>
          <p:cNvSpPr/>
          <p:nvPr/>
        </p:nvSpPr>
        <p:spPr>
          <a:xfrm>
            <a:off x="6976120" y="4704221"/>
            <a:ext cx="4402319" cy="813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AB0BD1E-C810-4D78-8D7B-925C0CFF6C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0" t="193" r="983" b="1472"/>
          <a:stretch/>
        </p:blipFill>
        <p:spPr>
          <a:xfrm>
            <a:off x="6236301" y="2322542"/>
            <a:ext cx="5835090" cy="38837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426984F-5F1F-472B-9503-688FD307F6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464" t="9622" b="21663"/>
          <a:stretch/>
        </p:blipFill>
        <p:spPr>
          <a:xfrm>
            <a:off x="6790831" y="2716004"/>
            <a:ext cx="5425849" cy="299108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7BC691F-3F54-4EB2-ABAC-5CB226A8D48D}"/>
              </a:ext>
            </a:extLst>
          </p:cNvPr>
          <p:cNvSpPr/>
          <p:nvPr/>
        </p:nvSpPr>
        <p:spPr>
          <a:xfrm>
            <a:off x="6744072" y="6309320"/>
            <a:ext cx="5343519" cy="45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8">
            <a:extLst>
              <a:ext uri="{FF2B5EF4-FFF2-40B4-BE49-F238E27FC236}">
                <a16:creationId xmlns:a16="http://schemas.microsoft.com/office/drawing/2014/main" id="{6E483C99-0BE8-41EB-95CA-D2FEF956131B}"/>
              </a:ext>
            </a:extLst>
          </p:cNvPr>
          <p:cNvSpPr txBox="1"/>
          <p:nvPr/>
        </p:nvSpPr>
        <p:spPr>
          <a:xfrm>
            <a:off x="7004401" y="6218148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 la température moyenne du MCP durant la décharge pour différents débits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104099-45EC-4EB1-8434-B5A6FF1568B3}"/>
              </a:ext>
            </a:extLst>
          </p:cNvPr>
          <p:cNvSpPr/>
          <p:nvPr/>
        </p:nvSpPr>
        <p:spPr>
          <a:xfrm>
            <a:off x="1472535" y="2537652"/>
            <a:ext cx="3601605" cy="2733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3DAA0AE3-1759-47AD-80A3-13F45DD40E0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452" t="92914" r="19088" b="1430"/>
          <a:stretch/>
        </p:blipFill>
        <p:spPr>
          <a:xfrm>
            <a:off x="1472535" y="2560618"/>
            <a:ext cx="3630707" cy="251011"/>
          </a:xfrm>
          <a:prstGeom prst="rect">
            <a:avLst/>
          </a:prstGeom>
        </p:spPr>
      </p:pic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51809B8C-DDC6-4D65-8B73-CC805B0B73EE}"/>
              </a:ext>
            </a:extLst>
          </p:cNvPr>
          <p:cNvCxnSpPr/>
          <p:nvPr/>
        </p:nvCxnSpPr>
        <p:spPr>
          <a:xfrm>
            <a:off x="572315" y="3979783"/>
            <a:ext cx="133200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9" name="Image 28">
            <a:extLst>
              <a:ext uri="{FF2B5EF4-FFF2-40B4-BE49-F238E27FC236}">
                <a16:creationId xmlns:a16="http://schemas.microsoft.com/office/drawing/2014/main" id="{D3FCC540-F619-4585-86EA-314C5E466EB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836" t="93088" r="11387" b="734"/>
          <a:stretch/>
        </p:blipFill>
        <p:spPr>
          <a:xfrm>
            <a:off x="6796270" y="2130624"/>
            <a:ext cx="4652683" cy="268941"/>
          </a:xfrm>
          <a:prstGeom prst="rect">
            <a:avLst/>
          </a:prstGeom>
        </p:spPr>
      </p:pic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07905A75-CE9A-4DCD-A378-655DC708DD12}"/>
              </a:ext>
            </a:extLst>
          </p:cNvPr>
          <p:cNvCxnSpPr/>
          <p:nvPr/>
        </p:nvCxnSpPr>
        <p:spPr>
          <a:xfrm>
            <a:off x="7168215" y="3118802"/>
            <a:ext cx="0" cy="2592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B8C91F2C-B036-4F62-865D-5742310BA2DB}"/>
              </a:ext>
            </a:extLst>
          </p:cNvPr>
          <p:cNvCxnSpPr/>
          <p:nvPr/>
        </p:nvCxnSpPr>
        <p:spPr>
          <a:xfrm>
            <a:off x="7480874" y="3186359"/>
            <a:ext cx="0" cy="2520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448F44A3-4144-4FE9-BA6B-A90B6F07721D}"/>
              </a:ext>
            </a:extLst>
          </p:cNvPr>
          <p:cNvCxnSpPr/>
          <p:nvPr/>
        </p:nvCxnSpPr>
        <p:spPr>
          <a:xfrm>
            <a:off x="8057484" y="3291627"/>
            <a:ext cx="0" cy="241200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24F44A14-879B-4054-8FC4-143D46B72857}"/>
              </a:ext>
            </a:extLst>
          </p:cNvPr>
          <p:cNvCxnSpPr/>
          <p:nvPr/>
        </p:nvCxnSpPr>
        <p:spPr>
          <a:xfrm>
            <a:off x="6790831" y="3127601"/>
            <a:ext cx="39600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FD84BE2-82F7-41D6-B93D-0F5ED2EA466F}"/>
              </a:ext>
            </a:extLst>
          </p:cNvPr>
          <p:cNvCxnSpPr/>
          <p:nvPr/>
        </p:nvCxnSpPr>
        <p:spPr>
          <a:xfrm>
            <a:off x="6801827" y="3214012"/>
            <a:ext cx="68400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849B2129-5913-499F-A0C9-7BD8B1514F28}"/>
              </a:ext>
            </a:extLst>
          </p:cNvPr>
          <p:cNvCxnSpPr/>
          <p:nvPr/>
        </p:nvCxnSpPr>
        <p:spPr>
          <a:xfrm>
            <a:off x="6793968" y="3309850"/>
            <a:ext cx="126000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EF3A26EE-918C-45A8-A6D1-E32A7030600A}"/>
              </a:ext>
            </a:extLst>
          </p:cNvPr>
          <p:cNvCxnSpPr/>
          <p:nvPr/>
        </p:nvCxnSpPr>
        <p:spPr>
          <a:xfrm>
            <a:off x="7047236" y="3364376"/>
            <a:ext cx="0" cy="2340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68BCD07A-5A35-4906-9D94-5C46A9FAA15D}"/>
              </a:ext>
            </a:extLst>
          </p:cNvPr>
          <p:cNvCxnSpPr/>
          <p:nvPr/>
        </p:nvCxnSpPr>
        <p:spPr>
          <a:xfrm>
            <a:off x="7331612" y="3413079"/>
            <a:ext cx="0" cy="2304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709F7019-12B5-4CB9-887B-A20486B64AD0}"/>
              </a:ext>
            </a:extLst>
          </p:cNvPr>
          <p:cNvCxnSpPr/>
          <p:nvPr/>
        </p:nvCxnSpPr>
        <p:spPr>
          <a:xfrm>
            <a:off x="7172926" y="3414647"/>
            <a:ext cx="0" cy="230400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864A8EE0-833B-4894-98D5-C70FDAE8E612}"/>
              </a:ext>
            </a:extLst>
          </p:cNvPr>
          <p:cNvCxnSpPr/>
          <p:nvPr/>
        </p:nvCxnSpPr>
        <p:spPr>
          <a:xfrm>
            <a:off x="6790831" y="3404120"/>
            <a:ext cx="540000" cy="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593801F2-CDFB-406D-9D7F-425EEEA73F0A}"/>
              </a:ext>
            </a:extLst>
          </p:cNvPr>
          <p:cNvCxnSpPr/>
          <p:nvPr/>
        </p:nvCxnSpPr>
        <p:spPr>
          <a:xfrm>
            <a:off x="6790831" y="3364376"/>
            <a:ext cx="252000" cy="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43" name="Tableau 42">
            <a:extLst>
              <a:ext uri="{FF2B5EF4-FFF2-40B4-BE49-F238E27FC236}">
                <a16:creationId xmlns:a16="http://schemas.microsoft.com/office/drawing/2014/main" id="{0E34FEE6-3F3B-4544-BAFD-9A2A7C1047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62169" y="2571204"/>
          <a:ext cx="7512279" cy="25602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78593">
                  <a:extLst>
                    <a:ext uri="{9D8B030D-6E8A-4147-A177-3AD203B41FA5}">
                      <a16:colId xmlns:a16="http://schemas.microsoft.com/office/drawing/2014/main" val="3987425369"/>
                    </a:ext>
                  </a:extLst>
                </a:gridCol>
                <a:gridCol w="1178243">
                  <a:extLst>
                    <a:ext uri="{9D8B030D-6E8A-4147-A177-3AD203B41FA5}">
                      <a16:colId xmlns:a16="http://schemas.microsoft.com/office/drawing/2014/main" val="3148992335"/>
                    </a:ext>
                  </a:extLst>
                </a:gridCol>
                <a:gridCol w="1178243">
                  <a:extLst>
                    <a:ext uri="{9D8B030D-6E8A-4147-A177-3AD203B41FA5}">
                      <a16:colId xmlns:a16="http://schemas.microsoft.com/office/drawing/2014/main" val="1128292008"/>
                    </a:ext>
                  </a:extLst>
                </a:gridCol>
                <a:gridCol w="1177200">
                  <a:extLst>
                    <a:ext uri="{9D8B030D-6E8A-4147-A177-3AD203B41FA5}">
                      <a16:colId xmlns:a16="http://schemas.microsoft.com/office/drawing/2014/main" val="969079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180 L/min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240 L/min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300 L/min</a:t>
                      </a:r>
                      <a:endParaRPr lang="fr-F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5235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Énergie théorique stockée (Wh)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3945.5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4293.9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4258.1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3808504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Énergie stockée (Wh)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3966.6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4310.3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4253.0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0515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Énergie stockée expérimentalement (Wh)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3697.5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4214.5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3960.9</a:t>
                      </a:r>
                      <a:endParaRPr lang="fr-F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8094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Capacité réelle – MCP (kWh/m³)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56.3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61.2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60.4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753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Capacité théorique – MCP (kWh/m³)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56.0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61.0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60.5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297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Capacité théorique sensible (kWh/m³)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36.3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44.4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43.4</a:t>
                      </a:r>
                      <a:endParaRPr lang="fr-FR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4802230"/>
                  </a:ext>
                </a:extLst>
              </a:tr>
            </a:tbl>
          </a:graphicData>
        </a:graphic>
      </p:graphicFrame>
      <p:sp>
        <p:nvSpPr>
          <p:cNvPr id="44" name="Rectangle 43">
            <a:extLst>
              <a:ext uri="{FF2B5EF4-FFF2-40B4-BE49-F238E27FC236}">
                <a16:creationId xmlns:a16="http://schemas.microsoft.com/office/drawing/2014/main" id="{4549E73B-ADCF-420E-B635-1A346441BB4B}"/>
              </a:ext>
            </a:extLst>
          </p:cNvPr>
          <p:cNvSpPr/>
          <p:nvPr/>
        </p:nvSpPr>
        <p:spPr>
          <a:xfrm>
            <a:off x="6838530" y="1936623"/>
            <a:ext cx="4927062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fr-FR" sz="2000" dirty="0">
                <a:latin typeface="+mj-lt"/>
                <a:cs typeface="Helvetica" panose="020B0604020202020204" pitchFamily="34" charset="0"/>
              </a:rPr>
              <a:t>Fournir de l’ECS à 40°C pendant 10 min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Caloporteur entrant à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16°C</a:t>
            </a:r>
            <a:r>
              <a:rPr lang="fr-FR" dirty="0">
                <a:latin typeface="+mj-lt"/>
                <a:cs typeface="Helvetica" panose="020B0604020202020204" pitchFamily="34" charset="0"/>
              </a:rPr>
              <a:t>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Débit primaire :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180, 240 ou 300 L/h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Température initiale du MCP de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65°C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Tableau 29">
                <a:extLst>
                  <a:ext uri="{FF2B5EF4-FFF2-40B4-BE49-F238E27FC236}">
                    <a16:creationId xmlns:a16="http://schemas.microsoft.com/office/drawing/2014/main" id="{31E4D145-CFAF-4457-A6CC-ACA64BD9DF0F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537523" y="1907205"/>
              <a:ext cx="4458673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40130">
                      <a:extLst>
                        <a:ext uri="{9D8B030D-6E8A-4147-A177-3AD203B41FA5}">
                          <a16:colId xmlns:a16="http://schemas.microsoft.com/office/drawing/2014/main" val="1897346675"/>
                        </a:ext>
                      </a:extLst>
                    </a:gridCol>
                    <a:gridCol w="1042543">
                      <a:extLst>
                        <a:ext uri="{9D8B030D-6E8A-4147-A177-3AD203B41FA5}">
                          <a16:colId xmlns:a16="http://schemas.microsoft.com/office/drawing/2014/main" val="2759101396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3591496893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4117354840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888696393"/>
                        </a:ext>
                      </a:extLst>
                    </a:gridCol>
                  </a:tblGrid>
                  <a:tr h="370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/>
                            <a:t>Comparaison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rgbClr val="0070C0"/>
                              </a:solidFill>
                            </a:rPr>
                            <a:t>180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chemeClr val="accent1"/>
                              </a:solidFill>
                            </a:rPr>
                            <a:t>240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300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615369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1400" b="1" dirty="0"/>
                            <a:t>Expérience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  <m:t>𝑀𝐶𝑃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dirty="0"/>
                            <a:t> finale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rgbClr val="0070C0"/>
                              </a:solidFill>
                            </a:rPr>
                            <a:t>56°C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1"/>
                              </a:solidFill>
                            </a:rPr>
                            <a:t>58°C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59.5°C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233847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1400" b="1" dirty="0"/>
                            <a:t>Numérique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400" b="0" i="1" smtClean="0">
                                      <a:latin typeface="Cambria Math" panose="02040503050406030204" pitchFamily="18" charset="0"/>
                                    </a:rPr>
                                    <m:t>𝑀𝐶𝑃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dirty="0"/>
                            <a:t> finale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rgbClr val="0070C0"/>
                              </a:solidFill>
                            </a:rPr>
                            <a:t>53°C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1"/>
                              </a:solidFill>
                            </a:rPr>
                            <a:t>53°C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54°C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361831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Tableau 29">
                <a:extLst>
                  <a:ext uri="{FF2B5EF4-FFF2-40B4-BE49-F238E27FC236}">
                    <a16:creationId xmlns:a16="http://schemas.microsoft.com/office/drawing/2014/main" id="{31E4D145-CFAF-4457-A6CC-ACA64BD9DF0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2494706"/>
                  </p:ext>
                </p:extLst>
              </p:nvPr>
            </p:nvGraphicFramePr>
            <p:xfrm>
              <a:off x="1537523" y="1907205"/>
              <a:ext cx="4458673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40130">
                      <a:extLst>
                        <a:ext uri="{9D8B030D-6E8A-4147-A177-3AD203B41FA5}">
                          <a16:colId xmlns:a16="http://schemas.microsoft.com/office/drawing/2014/main" val="1897346675"/>
                        </a:ext>
                      </a:extLst>
                    </a:gridCol>
                    <a:gridCol w="1042543">
                      <a:extLst>
                        <a:ext uri="{9D8B030D-6E8A-4147-A177-3AD203B41FA5}">
                          <a16:colId xmlns:a16="http://schemas.microsoft.com/office/drawing/2014/main" val="2759101396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3591496893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4117354840"/>
                        </a:ext>
                      </a:extLst>
                    </a:gridCol>
                    <a:gridCol w="792000">
                      <a:extLst>
                        <a:ext uri="{9D8B030D-6E8A-4147-A177-3AD203B41FA5}">
                          <a16:colId xmlns:a16="http://schemas.microsoft.com/office/drawing/2014/main" val="888696393"/>
                        </a:ext>
                      </a:extLst>
                    </a:gridCol>
                  </a:tblGrid>
                  <a:tr h="370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/>
                            <a:t>Comparaison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rgbClr val="0070C0"/>
                              </a:solidFill>
                            </a:rPr>
                            <a:t>180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chemeClr val="accent1"/>
                              </a:solidFill>
                            </a:rPr>
                            <a:t>240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b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300 L/h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615369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1400" b="1" dirty="0"/>
                            <a:t>Expérience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8"/>
                          <a:stretch>
                            <a:fillRect l="-100585" t="-100000" r="-229240" b="-1048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rgbClr val="0070C0"/>
                              </a:solidFill>
                            </a:rPr>
                            <a:t>56°C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1"/>
                              </a:solidFill>
                            </a:rPr>
                            <a:t>58°C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59.5°C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233847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fr-FR" sz="1400" b="1" dirty="0"/>
                            <a:t>Numérique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8"/>
                          <a:stretch>
                            <a:fillRect l="-100585" t="-203279" r="-229240" b="-65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rgbClr val="0070C0"/>
                              </a:solidFill>
                            </a:rPr>
                            <a:t>53°C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1"/>
                              </a:solidFill>
                            </a:rPr>
                            <a:t>53°C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54°C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36183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3099E473-516E-45F5-B4AA-7DB24FEAA72B}"/>
              </a:ext>
            </a:extLst>
          </p:cNvPr>
          <p:cNvSpPr/>
          <p:nvPr/>
        </p:nvSpPr>
        <p:spPr>
          <a:xfrm>
            <a:off x="1471463" y="2664302"/>
            <a:ext cx="4696545" cy="413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22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4" grpId="0" animBg="1"/>
      <p:bldP spid="25" grpId="0"/>
      <p:bldP spid="26" grpId="0" animBg="1"/>
      <p:bldP spid="26" grpId="1" animBg="1"/>
      <p:bldP spid="44" grpId="0"/>
      <p:bldP spid="37" grpId="0" animBg="1"/>
      <p:bldP spid="37" grpId="1" animBg="1"/>
      <p:bldP spid="37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CE06AB-51B4-44F2-B414-2BD4BFA6C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D80F96-221C-471E-B439-65D3B7A81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2F1C92-2D03-4A8C-8408-57D8E0983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7A294C-7CCE-4B37-BD4D-3769CE18A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22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E5A24D-ED9F-408D-BEDB-7ADF06127C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4" t="597" r="1223" b="2325"/>
          <a:stretch/>
        </p:blipFill>
        <p:spPr>
          <a:xfrm>
            <a:off x="278833" y="1813443"/>
            <a:ext cx="5702205" cy="38621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4B9B273-8E09-45FF-8FE3-D90AE5252155}"/>
              </a:ext>
            </a:extLst>
          </p:cNvPr>
          <p:cNvSpPr/>
          <p:nvPr/>
        </p:nvSpPr>
        <p:spPr>
          <a:xfrm>
            <a:off x="2579830" y="2238940"/>
            <a:ext cx="2941285" cy="928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6A5EDCD9-0DDA-4B20-B602-08BA0022BF7D}"/>
              </a:ext>
            </a:extLst>
          </p:cNvPr>
          <p:cNvSpPr txBox="1">
            <a:spLocks/>
          </p:cNvSpPr>
          <p:nvPr/>
        </p:nvSpPr>
        <p:spPr>
          <a:xfrm>
            <a:off x="354254" y="1375412"/>
            <a:ext cx="11342442" cy="454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b="1" dirty="0"/>
              <a:t>Test 2 : </a:t>
            </a:r>
            <a:r>
              <a:rPr lang="fr-FR" sz="2000" dirty="0"/>
              <a:t>Capacité de stockage selon protocole SUNAMP</a:t>
            </a: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147336-1D28-4E23-9CB5-7505274B0A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68" t="1014" r="771" b="2241"/>
          <a:stretch/>
        </p:blipFill>
        <p:spPr>
          <a:xfrm>
            <a:off x="6814937" y="1706881"/>
            <a:ext cx="5098229" cy="398154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0013E2F-105C-442C-BDF9-4B1B49EA0D2E}"/>
              </a:ext>
            </a:extLst>
          </p:cNvPr>
          <p:cNvSpPr txBox="1"/>
          <p:nvPr/>
        </p:nvSpPr>
        <p:spPr>
          <a:xfrm>
            <a:off x="1243313" y="3655948"/>
            <a:ext cx="2491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70C0"/>
                </a:solidFill>
              </a:rPr>
              <a:t>Débit MCPBAT = 240 l/h</a:t>
            </a:r>
          </a:p>
          <a:p>
            <a:r>
              <a:rPr lang="fr-FR" sz="1400" b="1" dirty="0">
                <a:solidFill>
                  <a:schemeClr val="accent1"/>
                </a:solidFill>
              </a:rPr>
              <a:t>Débit Sunamp = 900 l/h</a:t>
            </a:r>
          </a:p>
        </p:txBody>
      </p:sp>
      <p:pic>
        <p:nvPicPr>
          <p:cNvPr id="12" name="table">
            <a:extLst>
              <a:ext uri="{FF2B5EF4-FFF2-40B4-BE49-F238E27FC236}">
                <a16:creationId xmlns:a16="http://schemas.microsoft.com/office/drawing/2014/main" id="{0E091650-535A-4892-8439-7A3F0828B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831" y="2238941"/>
            <a:ext cx="2941285" cy="928482"/>
          </a:xfrm>
          <a:prstGeom prst="rect">
            <a:avLst/>
          </a:prstGeom>
        </p:spPr>
      </p:pic>
      <p:sp>
        <p:nvSpPr>
          <p:cNvPr id="13" name="ZoneTexte 11">
            <a:extLst>
              <a:ext uri="{FF2B5EF4-FFF2-40B4-BE49-F238E27FC236}">
                <a16:creationId xmlns:a16="http://schemas.microsoft.com/office/drawing/2014/main" id="{BCA82F94-2F32-4750-A241-4EE03612B6E5}"/>
              </a:ext>
            </a:extLst>
          </p:cNvPr>
          <p:cNvSpPr txBox="1"/>
          <p:nvPr/>
        </p:nvSpPr>
        <p:spPr>
          <a:xfrm>
            <a:off x="9338168" y="2286076"/>
            <a:ext cx="2491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70C0"/>
                </a:solidFill>
              </a:rPr>
              <a:t>Débit MCPBAT = 240 l/h</a:t>
            </a:r>
          </a:p>
          <a:p>
            <a:r>
              <a:rPr lang="fr-FR" sz="1400" b="1" dirty="0">
                <a:solidFill>
                  <a:schemeClr val="accent1"/>
                </a:solidFill>
              </a:rPr>
              <a:t>Débit </a:t>
            </a:r>
            <a:r>
              <a:rPr lang="fr-FR" sz="1400" b="1" dirty="0" err="1">
                <a:solidFill>
                  <a:schemeClr val="accent1"/>
                </a:solidFill>
              </a:rPr>
              <a:t>Sunamp</a:t>
            </a:r>
            <a:r>
              <a:rPr lang="fr-FR" sz="1400" b="1" dirty="0">
                <a:solidFill>
                  <a:schemeClr val="accent1"/>
                </a:solidFill>
              </a:rPr>
              <a:t> = 900 l/h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507FD36-B36A-42DA-BBD1-A47AFEFDD4D7}"/>
              </a:ext>
            </a:extLst>
          </p:cNvPr>
          <p:cNvSpPr txBox="1"/>
          <p:nvPr/>
        </p:nvSpPr>
        <p:spPr>
          <a:xfrm>
            <a:off x="976249" y="5675595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des Températures entrée sortie durant la décharge des batteries Sunamp et MCPBAT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F605669-12D7-4363-9939-5BEBD100F57D}"/>
              </a:ext>
            </a:extLst>
          </p:cNvPr>
          <p:cNvSpPr txBox="1"/>
          <p:nvPr/>
        </p:nvSpPr>
        <p:spPr>
          <a:xfrm>
            <a:off x="6933759" y="5722730"/>
            <a:ext cx="4808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 la puissance de décharge des batteries Sunamp et MCPBAT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8EC4F63-6FF3-4DE6-A4C9-C079820DCA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9" t="1090" r="90098" b="2166"/>
          <a:stretch/>
        </p:blipFill>
        <p:spPr>
          <a:xfrm>
            <a:off x="6305250" y="1745760"/>
            <a:ext cx="525931" cy="397062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EFC132C-6CE7-4FBE-8CD8-2E9FCDDD63AA}"/>
              </a:ext>
            </a:extLst>
          </p:cNvPr>
          <p:cNvSpPr/>
          <p:nvPr/>
        </p:nvSpPr>
        <p:spPr>
          <a:xfrm>
            <a:off x="6812172" y="2143092"/>
            <a:ext cx="85735" cy="3121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0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5" grpId="0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781B7F-46DC-4269-B035-03D0AD03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22C4CD67-2527-415E-BE55-76B85F12147B}"/>
              </a:ext>
            </a:extLst>
          </p:cNvPr>
          <p:cNvSpPr txBox="1">
            <a:spLocks/>
          </p:cNvSpPr>
          <p:nvPr/>
        </p:nvSpPr>
        <p:spPr>
          <a:xfrm>
            <a:off x="354254" y="1375412"/>
            <a:ext cx="11342442" cy="454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b="1" dirty="0"/>
              <a:t>Test 3 : </a:t>
            </a:r>
            <a:r>
              <a:rPr lang="fr-FR" sz="2000" dirty="0"/>
              <a:t>Charge et décharge de la batterie : Puissance de charge/décharge, temps de charge/décharge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30308A0-05B6-4A89-9B44-A2F72835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3BAB135-3575-4A80-96FC-B18150BDA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B46F9C-2460-42F3-8076-139B22ECB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CDD908E-B9D8-4130-9B62-90C329471A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0" t="2135" r="663" b="1748"/>
          <a:stretch/>
        </p:blipFill>
        <p:spPr>
          <a:xfrm>
            <a:off x="7032105" y="1844825"/>
            <a:ext cx="4680519" cy="4327708"/>
          </a:xfrm>
          <a:prstGeom prst="rect">
            <a:avLst/>
          </a:prstGeom>
        </p:spPr>
      </p:pic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667B3CF0-A52B-4C33-88E9-012ADA566580}"/>
              </a:ext>
            </a:extLst>
          </p:cNvPr>
          <p:cNvSpPr txBox="1">
            <a:spLocks/>
          </p:cNvSpPr>
          <p:nvPr/>
        </p:nvSpPr>
        <p:spPr>
          <a:xfrm>
            <a:off x="6880151" y="2084326"/>
            <a:ext cx="4944812" cy="1237608"/>
          </a:xfrm>
          <a:prstGeom prst="rect">
            <a:avLst/>
          </a:prstGeom>
        </p:spPr>
        <p:txBody>
          <a:bodyPr/>
          <a:lstStyle>
            <a:lvl1pPr marL="0" indent="0" algn="l" defTabSz="609585" rtl="0" eaLnBrk="1" latinLnBrk="0" hangingPunct="1">
              <a:spcBef>
                <a:spcPts val="1600"/>
              </a:spcBef>
              <a:buFont typeface="Arial"/>
              <a:buNone/>
              <a:defRPr sz="1800" b="0" i="0" kern="120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351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2pPr>
            <a:lvl3pPr marL="823363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3pPr>
            <a:lvl4pPr marL="131865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4pPr>
            <a:lvl5pPr marL="1915536" indent="-304792" algn="l" defTabSz="702716" rtl="0" eaLnBrk="1" latinLnBrk="0" hangingPunct="1">
              <a:spcBef>
                <a:spcPct val="20000"/>
              </a:spcBef>
              <a:buFont typeface="Lucida Grande"/>
              <a:buChar char="-"/>
              <a:defRPr sz="16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b="1" dirty="0">
                <a:solidFill>
                  <a:schemeClr val="tx1"/>
                </a:solidFill>
              </a:rPr>
              <a:t>Protocole 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tx1"/>
                </a:solidFill>
              </a:rPr>
              <a:t>Débit : 300 L/h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tx1"/>
                </a:solidFill>
              </a:rPr>
              <a:t>Température de consigne (fluide chaud) de 65°C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43F2336-EA67-43C6-A462-6BC4559AFB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4" t="1655" r="1541" b="2057"/>
          <a:stretch/>
        </p:blipFill>
        <p:spPr>
          <a:xfrm>
            <a:off x="695401" y="1844824"/>
            <a:ext cx="5673378" cy="433942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8FC1AD-3CD7-4BBA-8B83-DC58C2337EA1}"/>
              </a:ext>
            </a:extLst>
          </p:cNvPr>
          <p:cNvSpPr/>
          <p:nvPr/>
        </p:nvSpPr>
        <p:spPr>
          <a:xfrm>
            <a:off x="190499" y="6198956"/>
            <a:ext cx="697771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533065-5815-42B1-A885-9D317273C440}"/>
              </a:ext>
            </a:extLst>
          </p:cNvPr>
          <p:cNvSpPr/>
          <p:nvPr/>
        </p:nvSpPr>
        <p:spPr>
          <a:xfrm>
            <a:off x="4847249" y="6116916"/>
            <a:ext cx="6977714" cy="605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28">
            <a:extLst>
              <a:ext uri="{FF2B5EF4-FFF2-40B4-BE49-F238E27FC236}">
                <a16:creationId xmlns:a16="http://schemas.microsoft.com/office/drawing/2014/main" id="{46BBC5CB-235B-4B7E-91B6-D513022B06C1}"/>
              </a:ext>
            </a:extLst>
          </p:cNvPr>
          <p:cNvSpPr txBox="1"/>
          <p:nvPr/>
        </p:nvSpPr>
        <p:spPr>
          <a:xfrm>
            <a:off x="7464152" y="6146140"/>
            <a:ext cx="4118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 la puissance au caloporteur chaud durant la charge (simulation et expérimentation)</a:t>
            </a:r>
          </a:p>
        </p:txBody>
      </p:sp>
      <p:sp>
        <p:nvSpPr>
          <p:cNvPr id="13" name="ZoneTexte 28">
            <a:extLst>
              <a:ext uri="{FF2B5EF4-FFF2-40B4-BE49-F238E27FC236}">
                <a16:creationId xmlns:a16="http://schemas.microsoft.com/office/drawing/2014/main" id="{205AC542-DB4A-42E3-8E7A-3DFAEFC58807}"/>
              </a:ext>
            </a:extLst>
          </p:cNvPr>
          <p:cNvSpPr txBox="1"/>
          <p:nvPr/>
        </p:nvSpPr>
        <p:spPr>
          <a:xfrm>
            <a:off x="1176190" y="614614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i="1" dirty="0"/>
              <a:t>Evolution des températures du caloporteur chaud (entrée / sortie) et moyenne du MCP durant la charge (simulation et expérimentation)</a:t>
            </a:r>
          </a:p>
        </p:txBody>
      </p:sp>
    </p:spTree>
    <p:extLst>
      <p:ext uri="{BB962C8B-B14F-4D97-AF65-F5344CB8AC3E}">
        <p14:creationId xmlns:p14="http://schemas.microsoft.com/office/powerpoint/2010/main" val="181425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B5C77A-0E5A-4461-B7B3-017DE01B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3BDAB6-8F54-4A88-9021-6B1BBCA61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1AFB44-2559-4D62-B4E0-F19DA1475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E0015D-403C-4AE1-97AC-55563A40B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B13CE972-A986-44E0-8ECC-178670EC50BC}"/>
              </a:ext>
            </a:extLst>
          </p:cNvPr>
          <p:cNvSpPr txBox="1">
            <a:spLocks/>
          </p:cNvSpPr>
          <p:nvPr/>
        </p:nvSpPr>
        <p:spPr>
          <a:xfrm>
            <a:off x="354254" y="1375412"/>
            <a:ext cx="11502386" cy="406393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b="1" dirty="0"/>
              <a:t>Test 4 : </a:t>
            </a:r>
            <a:r>
              <a:rPr lang="fr-FR" sz="2000" dirty="0"/>
              <a:t>Fonctionnement en simultanée (froid/chaud) : Efficacité de transfert, coefficient d’échange global</a:t>
            </a:r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EC20BB1-D8DC-467D-BA8A-DCDFE1DE51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" t="1310" r="837" b="1631"/>
          <a:stretch/>
        </p:blipFill>
        <p:spPr>
          <a:xfrm>
            <a:off x="263352" y="1916832"/>
            <a:ext cx="7798152" cy="439248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F7D2215-E3F9-4AE1-BBA6-252D5A0C0DD4}"/>
              </a:ext>
            </a:extLst>
          </p:cNvPr>
          <p:cNvSpPr/>
          <p:nvPr/>
        </p:nvSpPr>
        <p:spPr>
          <a:xfrm>
            <a:off x="7787774" y="2060848"/>
            <a:ext cx="3852842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dirty="0"/>
              <a:t>Efficacité de transfert : 63%</a:t>
            </a:r>
          </a:p>
          <a:p>
            <a:pPr algn="ctr"/>
            <a:r>
              <a:rPr lang="fr-FR" dirty="0"/>
              <a:t>Coefficient d’échange global : 270 W/K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6F60EB6-B0C0-49F0-BAAB-D8577F6B04B3}"/>
                  </a:ext>
                </a:extLst>
              </p:cNvPr>
              <p:cNvSpPr txBox="1"/>
              <p:nvPr/>
            </p:nvSpPr>
            <p:spPr>
              <a:xfrm>
                <a:off x="8061504" y="2873819"/>
                <a:ext cx="4130496" cy="2859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/>
                  <a:t>Énergie déchargée : </a:t>
                </a:r>
              </a:p>
              <a:p>
                <a:r>
                  <a:rPr lang="fr-FR" sz="1600" dirty="0"/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trlPr>
                          <a:rPr lang="fr-FR" sz="16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sup>
                      <m:e>
                        <m:acc>
                          <m:accPr>
                            <m:chr m:val="̇"/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acc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fr-FR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d>
                          <m:d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𝑒</m:t>
                                </m:r>
                              </m:sub>
                            </m:sSub>
                          </m:e>
                        </m:d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r>
                  <a:rPr lang="fr-FR" sz="1600" dirty="0"/>
                  <a:t> </a:t>
                </a:r>
              </a:p>
              <a:p>
                <a:r>
                  <a:rPr lang="fr-FR" sz="1600" dirty="0">
                    <a:sym typeface="Wingdings" panose="05000000000000000000" pitchFamily="2" charset="2"/>
                  </a:rPr>
                  <a:t>      t</a:t>
                </a:r>
                <a:r>
                  <a:rPr lang="fr-FR" sz="1600" baseline="-25000" dirty="0">
                    <a:sym typeface="Wingdings" panose="05000000000000000000" pitchFamily="2" charset="2"/>
                  </a:rPr>
                  <a:t>i</a:t>
                </a:r>
                <a:r>
                  <a:rPr lang="fr-FR" sz="1600" dirty="0">
                    <a:sym typeface="Wingdings" panose="05000000000000000000" pitchFamily="2" charset="2"/>
                  </a:rPr>
                  <a:t>, </a:t>
                </a:r>
                <a:r>
                  <a:rPr lang="fr-FR" sz="1600" dirty="0" err="1">
                    <a:sym typeface="Wingdings" panose="05000000000000000000" pitchFamily="2" charset="2"/>
                  </a:rPr>
                  <a:t>t</a:t>
                </a:r>
                <a:r>
                  <a:rPr lang="fr-FR" sz="1600" baseline="-25000" dirty="0" err="1">
                    <a:sym typeface="Wingdings" panose="05000000000000000000" pitchFamily="2" charset="2"/>
                  </a:rPr>
                  <a:t>f</a:t>
                </a:r>
                <a:r>
                  <a:rPr lang="fr-FR" sz="1600" dirty="0">
                    <a:sym typeface="Wingdings" panose="05000000000000000000" pitchFamily="2" charset="2"/>
                  </a:rPr>
                  <a:t> = instants initial et final à T</a:t>
                </a:r>
                <a:r>
                  <a:rPr lang="fr-FR" sz="1600" baseline="-25000" dirty="0">
                    <a:sym typeface="Wingdings" panose="05000000000000000000" pitchFamily="2" charset="2"/>
                  </a:rPr>
                  <a:t>s</a:t>
                </a:r>
                <a:r>
                  <a:rPr lang="fr-FR" sz="1600" dirty="0">
                    <a:sym typeface="Wingdings" panose="05000000000000000000" pitchFamily="2" charset="2"/>
                  </a:rPr>
                  <a:t> = 40°C   </a:t>
                </a:r>
                <a:endParaRPr lang="fr-FR" sz="1600" dirty="0"/>
              </a:p>
              <a:p>
                <a:pPr marL="285750" indent="-285750">
                  <a:buFontTx/>
                  <a:buChar char="-"/>
                </a:pPr>
                <a:endParaRPr lang="fr-FR" sz="1600" dirty="0"/>
              </a:p>
              <a:p>
                <a:r>
                  <a:rPr lang="fr-FR" sz="1600" dirty="0"/>
                  <a:t>Énergie maximale théorique à décharger : </a:t>
                </a:r>
                <a:endParaRPr lang="fr-FR" sz="1600" i="1" dirty="0">
                  <a:latin typeface="Cambria Math" panose="02040503050406030204" pitchFamily="18" charset="0"/>
                </a:endParaRPr>
              </a:p>
              <a:p>
                <a:r>
                  <a:rPr lang="fr-FR" sz="1600" i="1" dirty="0">
                    <a:latin typeface="Cambria Math" panose="02040503050406030204" pitchFamily="18" charset="0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1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𝑀𝐶𝑃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𝑀𝐶𝑃</m:t>
                        </m:r>
                      </m:sub>
                    </m:sSub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𝑀𝐶𝑃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𝑀𝐶𝑃</m:t>
                        </m:r>
                      </m:sub>
                    </m:sSub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fr-FR" sz="16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𝑎𝑙𝑢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𝑎𝑙𝑢</m:t>
                        </m:r>
                      </m:sub>
                    </m:sSub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)⋅</m:t>
                    </m:r>
                    <m:d>
                      <m:dPr>
                        <m:ctrlP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65 −40</m:t>
                        </m:r>
                      </m:e>
                    </m:d>
                  </m:oMath>
                </a14:m>
                <a:endParaRPr lang="fr-FR" sz="1600" dirty="0"/>
              </a:p>
              <a:p>
                <a:pPr marL="742950" lvl="1" indent="-285750">
                  <a:buFontTx/>
                  <a:buChar char="-"/>
                </a:pPr>
                <a:endParaRPr lang="fr-FR" sz="1600" dirty="0"/>
              </a:p>
              <a:p>
                <a:r>
                  <a:rPr lang="fr-FR" sz="1600" dirty="0"/>
                  <a:t>Efficacité de décharge :</a:t>
                </a:r>
              </a:p>
              <a:p>
                <a:r>
                  <a:rPr lang="fr-FR" sz="1600" b="0" dirty="0"/>
                  <a:t>      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𝜂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</m:den>
                    </m:f>
                  </m:oMath>
                </a14:m>
                <a:endParaRPr lang="fr-FR" sz="16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6F60EB6-B0C0-49F0-BAAB-D8577F6B0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504" y="2873819"/>
                <a:ext cx="4130496" cy="2859437"/>
              </a:xfrm>
              <a:prstGeom prst="rect">
                <a:avLst/>
              </a:prstGeom>
              <a:blipFill>
                <a:blip r:embed="rId3"/>
                <a:stretch>
                  <a:fillRect l="-737" t="-63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1678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052AC4-54E8-46A6-8C6E-563DEF146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Application système dans un bâtiment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0AD698-8030-4E51-A7E9-813CFFDC0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681130-8D5A-42F5-A4D9-86D94457F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02F04D-EC05-447C-840A-9A6EE597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21178DB6-D92F-471B-8496-FC8E54DD3DA6}"/>
              </a:ext>
            </a:extLst>
          </p:cNvPr>
          <p:cNvSpPr txBox="1">
            <a:spLocks/>
          </p:cNvSpPr>
          <p:nvPr/>
        </p:nvSpPr>
        <p:spPr>
          <a:xfrm>
            <a:off x="5019727" y="1507954"/>
            <a:ext cx="3437490" cy="735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fr-FR" sz="2000" b="1" dirty="0">
                <a:latin typeface="+mj-lt"/>
                <a:cs typeface="Arial" panose="020B0604020202020204" pitchFamily="34" charset="0"/>
              </a:rPr>
              <a:t>Été – Mode climatisation</a:t>
            </a:r>
          </a:p>
        </p:txBody>
      </p:sp>
      <p:sp>
        <p:nvSpPr>
          <p:cNvPr id="8" name="Espace réservé du numéro de diapositive 3">
            <a:extLst>
              <a:ext uri="{FF2B5EF4-FFF2-40B4-BE49-F238E27FC236}">
                <a16:creationId xmlns:a16="http://schemas.microsoft.com/office/drawing/2014/main" id="{E0AE2763-9DD5-47B3-B379-587948B469B9}"/>
              </a:ext>
            </a:extLst>
          </p:cNvPr>
          <p:cNvSpPr txBox="1">
            <a:spLocks/>
          </p:cNvSpPr>
          <p:nvPr/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EF4A86-91F1-6A41-8E6F-0EA3F0C2E512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6CC1C9-7F6F-48C2-B76E-B7DE48C26ADE}"/>
              </a:ext>
            </a:extLst>
          </p:cNvPr>
          <p:cNvSpPr/>
          <p:nvPr/>
        </p:nvSpPr>
        <p:spPr>
          <a:xfrm>
            <a:off x="122548" y="6004874"/>
            <a:ext cx="11878953" cy="735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D3FABB-2ACE-456B-8BD9-6F02CEF585A0}"/>
              </a:ext>
            </a:extLst>
          </p:cNvPr>
          <p:cNvSpPr/>
          <p:nvPr/>
        </p:nvSpPr>
        <p:spPr>
          <a:xfrm>
            <a:off x="8495317" y="1235208"/>
            <a:ext cx="3289315" cy="12576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Été </a:t>
            </a:r>
          </a:p>
          <a:p>
            <a:pPr algn="ctr"/>
            <a:r>
              <a:rPr lang="fr-FR" b="1" dirty="0"/>
              <a:t>Mode chauffage </a:t>
            </a:r>
            <a:r>
              <a:rPr lang="fr-FR" dirty="0"/>
              <a:t>durant la </a:t>
            </a:r>
            <a:r>
              <a:rPr lang="fr-FR" b="1" dirty="0"/>
              <a:t>journée</a:t>
            </a:r>
            <a:r>
              <a:rPr lang="fr-FR" dirty="0"/>
              <a:t> avec </a:t>
            </a:r>
            <a:r>
              <a:rPr lang="fr-FR" b="1" dirty="0"/>
              <a:t>inversion de la PAC </a:t>
            </a:r>
            <a:r>
              <a:rPr lang="fr-FR" dirty="0"/>
              <a:t>pour fournir les besoins en ECS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CBE7128-19A3-4B64-8A76-788FB73B37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02"/>
          <a:stretch/>
        </p:blipFill>
        <p:spPr>
          <a:xfrm>
            <a:off x="2120839" y="2291066"/>
            <a:ext cx="9701893" cy="428585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AD10A0D-654C-408A-87F6-DEA8FDE5DF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081" t="58123" r="2015" b="4938"/>
          <a:stretch/>
        </p:blipFill>
        <p:spPr>
          <a:xfrm>
            <a:off x="9323399" y="4804298"/>
            <a:ext cx="2533241" cy="167354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BFBF756-EB4C-4F99-80D6-5F91952AF5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499" b="40823"/>
          <a:stretch/>
        </p:blipFill>
        <p:spPr>
          <a:xfrm>
            <a:off x="479376" y="1324651"/>
            <a:ext cx="4163281" cy="260840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308BB8-D312-45C2-99B6-1C4D34EAF8EB}"/>
              </a:ext>
            </a:extLst>
          </p:cNvPr>
          <p:cNvSpPr/>
          <p:nvPr/>
        </p:nvSpPr>
        <p:spPr>
          <a:xfrm>
            <a:off x="7680176" y="1540263"/>
            <a:ext cx="739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cs typeface="Arial" panose="020B0604020202020204" pitchFamily="34" charset="0"/>
              </a:rPr>
              <a:t>&amp; ECS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987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Définition des besoins du bâtiment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54C805DE-5406-4F85-9536-2BE0825678C1}"/>
              </a:ext>
            </a:extLst>
          </p:cNvPr>
          <p:cNvSpPr txBox="1">
            <a:spLocks/>
          </p:cNvSpPr>
          <p:nvPr/>
        </p:nvSpPr>
        <p:spPr>
          <a:xfrm>
            <a:off x="354253" y="5074414"/>
            <a:ext cx="11417435" cy="123490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C00000"/>
                </a:solidFill>
              </a:rPr>
              <a:t>Chauffage</a:t>
            </a:r>
            <a:r>
              <a:rPr lang="fr-FR" sz="2000" dirty="0"/>
              <a:t> : Pic de </a:t>
            </a:r>
            <a:r>
              <a:rPr lang="fr-FR" sz="2000" b="1" dirty="0"/>
              <a:t>14.029 kW </a:t>
            </a:r>
            <a:r>
              <a:rPr lang="fr-FR" sz="2000" dirty="0"/>
              <a:t>à </a:t>
            </a:r>
            <a:r>
              <a:rPr lang="fr-FR" sz="2000" b="1" dirty="0"/>
              <a:t>9h</a:t>
            </a:r>
            <a:r>
              <a:rPr lang="fr-FR" sz="2000" dirty="0"/>
              <a:t> le matin entre le 1</a:t>
            </a:r>
            <a:r>
              <a:rPr lang="fr-FR" sz="2000" baseline="30000" dirty="0"/>
              <a:t>er</a:t>
            </a:r>
            <a:r>
              <a:rPr lang="fr-FR" sz="2000" dirty="0"/>
              <a:t> Novembre et le 31 Mars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70C0"/>
                </a:solidFill>
              </a:rPr>
              <a:t>Climatisation</a:t>
            </a:r>
            <a:r>
              <a:rPr lang="fr-FR" sz="2000" dirty="0"/>
              <a:t> : Pic de </a:t>
            </a:r>
            <a:r>
              <a:rPr lang="fr-FR" sz="2000" b="1" dirty="0"/>
              <a:t>13.903 kW </a:t>
            </a:r>
            <a:r>
              <a:rPr lang="fr-FR" sz="2000" dirty="0"/>
              <a:t>vers </a:t>
            </a:r>
            <a:r>
              <a:rPr lang="fr-FR" sz="2000" b="1" dirty="0"/>
              <a:t>17h</a:t>
            </a:r>
            <a:r>
              <a:rPr lang="fr-FR" sz="2000" dirty="0"/>
              <a:t> entre le 17 Juin et le 30 Août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C000"/>
                </a:solidFill>
              </a:rPr>
              <a:t>ECS</a:t>
            </a:r>
            <a:r>
              <a:rPr lang="fr-FR" sz="2000" dirty="0"/>
              <a:t> : 45 personnes prennent une douche d’</a:t>
            </a:r>
            <a:r>
              <a:rPr lang="fr-FR" sz="2000" b="1" dirty="0"/>
              <a:t>1 </a:t>
            </a:r>
            <a:r>
              <a:rPr lang="fr-FR" sz="2000" b="1" dirty="0" err="1"/>
              <a:t>kWh</a:t>
            </a:r>
            <a:r>
              <a:rPr lang="fr-FR" sz="2000" b="1" baseline="-25000" dirty="0" err="1"/>
              <a:t>th</a:t>
            </a:r>
            <a:r>
              <a:rPr lang="fr-FR" sz="2000" b="1" dirty="0"/>
              <a:t> </a:t>
            </a:r>
            <a:r>
              <a:rPr lang="fr-FR" sz="2000" dirty="0"/>
              <a:t>vers </a:t>
            </a:r>
            <a:r>
              <a:rPr lang="fr-FR" sz="2000" b="1" dirty="0"/>
              <a:t>9h</a:t>
            </a:r>
            <a:r>
              <a:rPr lang="fr-FR" sz="2000" dirty="0"/>
              <a:t> le matin ou </a:t>
            </a:r>
            <a:r>
              <a:rPr lang="fr-FR" sz="2000" b="1" dirty="0"/>
              <a:t>14h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2000" dirty="0"/>
          </a:p>
          <a:p>
            <a:pPr>
              <a:buFont typeface="Wingdings" panose="05000000000000000000" pitchFamily="2" charset="2"/>
              <a:buChar char="Ø"/>
            </a:pPr>
            <a:endParaRPr lang="fr-FR" sz="20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C1110D0-5BD7-46A3-9E1B-406430FB7B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-172"/>
          <a:stretch/>
        </p:blipFill>
        <p:spPr>
          <a:xfrm>
            <a:off x="782174" y="1628800"/>
            <a:ext cx="10872269" cy="337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96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B7ADFC7-8361-405E-A497-BBC6E5011FE7}"/>
                  </a:ext>
                </a:extLst>
              </p:cNvPr>
              <p:cNvSpPr/>
              <p:nvPr/>
            </p:nvSpPr>
            <p:spPr>
              <a:xfrm>
                <a:off x="4223038" y="4225840"/>
                <a:ext cx="2140138" cy="6595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𝑠𝑜𝑙</m:t>
                          </m:r>
                        </m:sub>
                      </m:sSub>
                      <m:r>
                        <a:rPr lang="fr-FR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0">
                              <a:latin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</m:den>
                      </m:f>
                      <m:r>
                        <a:rPr lang="fr-FR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𝛾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B7ADFC7-8361-405E-A497-BBC6E5011F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038" y="4225840"/>
                <a:ext cx="2140138" cy="6595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0AFD888-10EC-4AD5-BBB0-29F6C01073CE}"/>
                  </a:ext>
                </a:extLst>
              </p:cNvPr>
              <p:cNvSpPr/>
              <p:nvPr/>
            </p:nvSpPr>
            <p:spPr>
              <a:xfrm>
                <a:off x="391758" y="2134642"/>
                <a:ext cx="8496784" cy="8194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𝑠𝑜𝑙</m:t>
                          </m:r>
                        </m:sub>
                      </m:sSub>
                      <m:r>
                        <a:rPr lang="fr-FR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acc>
                            <m:accPr>
                              <m:chr m:val="̇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d>
                            <m:d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0.5⋅</m:t>
                              </m:r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𝑠𝑜𝑙</m:t>
                                  </m:r>
                                </m:sub>
                              </m:s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𝑎𝑚𝑏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𝛾</m:t>
                          </m:r>
                        </m:num>
                        <m:den>
                          <m:acc>
                            <m:accPr>
                              <m:chr m:val="̇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</m:s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−0.5⋅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𝑠𝑜𝑙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0AFD888-10EC-4AD5-BBB0-29F6C01073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8" y="2134642"/>
                <a:ext cx="8496784" cy="8194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texte 5">
                <a:extLst>
                  <a:ext uri="{FF2B5EF4-FFF2-40B4-BE49-F238E27FC236}">
                    <a16:creationId xmlns:a16="http://schemas.microsoft.com/office/drawing/2014/main" id="{9B488EF6-5181-4142-AD58-99E3DA87B4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254" y="1375411"/>
                <a:ext cx="11535276" cy="462914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Wingdings 3" pitchFamily="18" charset="2"/>
                  <a:buChar char="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&gt;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-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000" b="1" dirty="0">
                    <a:latin typeface="+mj-lt"/>
                    <a:cs typeface="Arial" panose="020B0604020202020204" pitchFamily="34" charset="0"/>
                  </a:rPr>
                  <a:t>Modèle des capteurs thermiques Batisol®</a:t>
                </a:r>
              </a:p>
              <a:p>
                <a:pPr marL="114300" indent="0">
                  <a:buNone/>
                </a:pPr>
                <a:endParaRPr lang="fr-FR" sz="200" dirty="0">
                  <a:latin typeface="+mj-lt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Balance énergétique sur les capteurs thermiques</a:t>
                </a:r>
              </a:p>
              <a:p>
                <a:endParaRPr lang="fr-FR" dirty="0">
                  <a:latin typeface="+mj-lt"/>
                  <a:cs typeface="Arial" panose="020B0604020202020204" pitchFamily="34" charset="0"/>
                </a:endParaRPr>
              </a:p>
              <a:p>
                <a:endParaRPr lang="fr-FR" dirty="0"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Avec les coefficients </a:t>
                </a:r>
                <a14:m>
                  <m:oMath xmlns:m="http://schemas.openxmlformats.org/officeDocument/2006/math">
                    <m:r>
                      <a:rPr lang="fr-FR" sz="180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180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 déterminés expérimentalement 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1800">
                        <a:latin typeface="Cambria Math" panose="02040503050406030204" pitchFamily="18" charset="0"/>
                      </a:rPr>
                      <m:t>𝛼</m:t>
                    </m:r>
                    <m:r>
                      <a:rPr lang="fr-FR" sz="1800">
                        <a:latin typeface="Cambria Math" panose="02040503050406030204" pitchFamily="18" charset="0"/>
                      </a:rPr>
                      <m:t>=−(7.84+3⋅</m:t>
                    </m:r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FR" sz="1800">
                            <a:latin typeface="Cambria Math" panose="02040503050406030204" pitchFamily="18" charset="0"/>
                          </a:rPr>
                          <m:t>𝑤𝑖𝑛𝑑</m:t>
                        </m:r>
                      </m:sub>
                    </m:sSub>
                    <m:r>
                      <a:rPr lang="fr-FR" sz="1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  and </a:t>
                </a:r>
                <a14:m>
                  <m:oMath xmlns:m="http://schemas.openxmlformats.org/officeDocument/2006/math">
                    <m:r>
                      <a:rPr lang="fr-FR" sz="1800">
                        <a:latin typeface="Cambria Math" panose="02040503050406030204" pitchFamily="18" charset="0"/>
                      </a:rPr>
                      <m:t>𝛾</m:t>
                    </m:r>
                    <m:r>
                      <a:rPr lang="fr-FR" sz="1800">
                        <a:latin typeface="Cambria Math" panose="02040503050406030204" pitchFamily="18" charset="0"/>
                      </a:rPr>
                      <m:t>=0.63</m:t>
                    </m:r>
                  </m:oMath>
                </a14:m>
                <a:endParaRPr lang="fr-FR" sz="1800" dirty="0"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Efficacité thermique des capteurs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800" dirty="0">
                  <a:latin typeface="+mj-lt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000" b="1" dirty="0">
                  <a:latin typeface="+mj-lt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000" b="1" dirty="0">
                    <a:latin typeface="+mj-lt"/>
                    <a:cs typeface="Arial" panose="020B0604020202020204" pitchFamily="34" charset="0"/>
                  </a:rPr>
                  <a:t>Modèle de la pompe à chaleur</a:t>
                </a:r>
              </a:p>
              <a:p>
                <a:pPr lvl="2">
                  <a:buFont typeface="Wingdings" panose="05000000000000000000" pitchFamily="2" charset="2"/>
                  <a:buChar char="Ø"/>
                </a:pPr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Nappes de COP fournies &amp; certifiées par le concepteur (</a:t>
                </a:r>
                <a:r>
                  <a:rPr lang="fr-FR" sz="1800" dirty="0" err="1">
                    <a:latin typeface="+mj-lt"/>
                    <a:cs typeface="Arial" panose="020B0604020202020204" pitchFamily="34" charset="0"/>
                  </a:rPr>
                  <a:t>Arkteos</a:t>
                </a:r>
                <a:r>
                  <a:rPr lang="fr-FR" sz="1800" dirty="0">
                    <a:latin typeface="+mj-lt"/>
                    <a:cs typeface="Arial" panose="020B0604020202020204" pitchFamily="34" charset="0"/>
                  </a:rPr>
                  <a:t> : GEOWIN 4 STD 330W)</a:t>
                </a:r>
              </a:p>
              <a:p>
                <a:endParaRPr lang="fr-FR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texte 5">
                <a:extLst>
                  <a:ext uri="{FF2B5EF4-FFF2-40B4-BE49-F238E27FC236}">
                    <a16:creationId xmlns:a16="http://schemas.microsoft.com/office/drawing/2014/main" id="{9B488EF6-5181-4142-AD58-99E3DA87B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54" y="1375411"/>
                <a:ext cx="11535276" cy="4629149"/>
              </a:xfrm>
              <a:prstGeom prst="rect">
                <a:avLst/>
              </a:prstGeom>
              <a:blipFill>
                <a:blip r:embed="rId4"/>
                <a:stretch>
                  <a:fillRect l="-476" t="-7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age 15">
            <a:extLst>
              <a:ext uri="{FF2B5EF4-FFF2-40B4-BE49-F238E27FC236}">
                <a16:creationId xmlns:a16="http://schemas.microsoft.com/office/drawing/2014/main" id="{59BF3900-6239-4948-9B2C-4A523BCEA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183" y="1472973"/>
            <a:ext cx="7322589" cy="34881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D85D3A8-3D29-4256-BE30-D07605321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Système global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8CEDCD-8E36-45EA-AB8A-4141AB0B2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122C4E-1A6B-41D7-A0D9-21921CD9B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E07707-5F04-465A-AA8D-1DC9589D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27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F9DAFB-FF15-4A6D-AEA3-D7EB860CA322}"/>
                  </a:ext>
                </a:extLst>
              </p:cNvPr>
              <p:cNvSpPr/>
              <p:nvPr/>
            </p:nvSpPr>
            <p:spPr>
              <a:xfrm>
                <a:off x="8755924" y="3936514"/>
                <a:ext cx="3260380" cy="10961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𝑠𝑜𝑙</m:t>
                        </m:r>
                      </m:sub>
                    </m:sSub>
                  </m:oMath>
                </a14:m>
                <a:r>
                  <a:rPr lang="fr-FR" sz="1600" dirty="0"/>
                  <a:t> flux solaire (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1600" dirty="0"/>
                  <a:t>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𝑠𝑜𝑙</m:t>
                        </m:r>
                      </m:sub>
                    </m:sSub>
                  </m:oMath>
                </a14:m>
                <a:r>
                  <a:rPr lang="fr-FR" sz="1600" dirty="0"/>
                  <a:t> surface de la façade solaire (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1600" dirty="0"/>
                  <a:t>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fr-FR" sz="1600" dirty="0"/>
                  <a:t> capacité calorifique (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𝑘𝑔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fr-FR" sz="1600" dirty="0"/>
                  <a:t>)</a:t>
                </a:r>
              </a:p>
              <a:p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1600" dirty="0"/>
                  <a:t> fluide caloporteur chaud (glycol)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F9DAFB-FF15-4A6D-AEA3-D7EB860CA3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5924" y="3936514"/>
                <a:ext cx="3260380" cy="1096198"/>
              </a:xfrm>
              <a:prstGeom prst="rect">
                <a:avLst/>
              </a:prstGeom>
              <a:blipFill>
                <a:blip r:embed="rId6"/>
                <a:stretch>
                  <a:fillRect t="-1667" b="-6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 10">
            <a:extLst>
              <a:ext uri="{FF2B5EF4-FFF2-40B4-BE49-F238E27FC236}">
                <a16:creationId xmlns:a16="http://schemas.microsoft.com/office/drawing/2014/main" id="{77058C54-0209-4DA5-ADE6-B7CC626CF1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3992" y="4135125"/>
            <a:ext cx="1316850" cy="111566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FA666AD-DD96-45AF-9994-17051510F1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00329" y="3909554"/>
            <a:ext cx="1359526" cy="134123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4955DF2-FB88-4F0E-952E-88B0D58128D4}"/>
              </a:ext>
            </a:extLst>
          </p:cNvPr>
          <p:cNvSpPr txBox="1"/>
          <p:nvPr/>
        </p:nvSpPr>
        <p:spPr>
          <a:xfrm>
            <a:off x="8887866" y="5322694"/>
            <a:ext cx="3108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Production durant la jour ou la nuit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9E0E7C4-8AE5-4A64-BB15-134F80DD0B5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2" r="19629"/>
          <a:stretch/>
        </p:blipFill>
        <p:spPr>
          <a:xfrm>
            <a:off x="8794015" y="1412253"/>
            <a:ext cx="3257014" cy="2045888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2443754F-BBB0-4ED6-A593-E65738D81907}"/>
              </a:ext>
            </a:extLst>
          </p:cNvPr>
          <p:cNvSpPr txBox="1"/>
          <p:nvPr/>
        </p:nvSpPr>
        <p:spPr>
          <a:xfrm>
            <a:off x="9602361" y="3430600"/>
            <a:ext cx="16403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Capteurs Batisol®</a:t>
            </a:r>
          </a:p>
        </p:txBody>
      </p:sp>
    </p:spTree>
    <p:extLst>
      <p:ext uri="{BB962C8B-B14F-4D97-AF65-F5344CB8AC3E}">
        <p14:creationId xmlns:p14="http://schemas.microsoft.com/office/powerpoint/2010/main" val="182668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41A912F-EFC7-4F6B-92D1-14ED877FE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/>
              <a:t>Choix des MCP – Sélection, Caractérisation &amp; Tests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Méthodologie – Design du stockage à base de MCP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Prototype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Étude de sensibilité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Batterie unitaire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Application système dans un bâtiment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Conclusions &amp; Perspectives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427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 : coins arrondis 43">
            <a:extLst>
              <a:ext uri="{FF2B5EF4-FFF2-40B4-BE49-F238E27FC236}">
                <a16:creationId xmlns:a16="http://schemas.microsoft.com/office/drawing/2014/main" id="{2045037C-CCB8-4320-A1CB-ED6FA2A0E557}"/>
              </a:ext>
            </a:extLst>
          </p:cNvPr>
          <p:cNvSpPr/>
          <p:nvPr/>
        </p:nvSpPr>
        <p:spPr>
          <a:xfrm>
            <a:off x="10103958" y="3385069"/>
            <a:ext cx="1215146" cy="655974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Chauffage</a:t>
            </a:r>
          </a:p>
          <a:p>
            <a:pPr algn="ctr"/>
            <a:r>
              <a:rPr lang="fr-FR" sz="1600" b="1" dirty="0">
                <a:solidFill>
                  <a:schemeClr val="accent6"/>
                </a:solidFill>
              </a:rPr>
              <a:t>[35 – 40°C]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70A5C3-64E7-4489-A14C-73A3FA229DCE}"/>
              </a:ext>
            </a:extLst>
          </p:cNvPr>
          <p:cNvCxnSpPr/>
          <p:nvPr/>
        </p:nvCxnSpPr>
        <p:spPr>
          <a:xfrm>
            <a:off x="7682317" y="3650605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44B8A26A-5B7D-4100-8ED4-D3C00B92F2DD}"/>
              </a:ext>
            </a:extLst>
          </p:cNvPr>
          <p:cNvCxnSpPr/>
          <p:nvPr/>
        </p:nvCxnSpPr>
        <p:spPr>
          <a:xfrm>
            <a:off x="7682311" y="3803005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4AED3CD7-657A-4087-AE72-35035765B8C2}"/>
              </a:ext>
            </a:extLst>
          </p:cNvPr>
          <p:cNvCxnSpPr/>
          <p:nvPr/>
        </p:nvCxnSpPr>
        <p:spPr>
          <a:xfrm>
            <a:off x="9368024" y="3611575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9841836-9E9F-41C4-9C06-60A1E4B3074F}"/>
              </a:ext>
            </a:extLst>
          </p:cNvPr>
          <p:cNvCxnSpPr/>
          <p:nvPr/>
        </p:nvCxnSpPr>
        <p:spPr>
          <a:xfrm>
            <a:off x="9368018" y="3763975"/>
            <a:ext cx="735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FC14B30-91D0-41EE-B0A6-28E14C3D03BD}"/>
              </a:ext>
            </a:extLst>
          </p:cNvPr>
          <p:cNvCxnSpPr/>
          <p:nvPr/>
        </p:nvCxnSpPr>
        <p:spPr>
          <a:xfrm>
            <a:off x="8810074" y="2661473"/>
            <a:ext cx="0" cy="72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4BAADF9-769D-4AE3-A8BB-BACF1DAEDA4B}"/>
              </a:ext>
            </a:extLst>
          </p:cNvPr>
          <p:cNvCxnSpPr/>
          <p:nvPr/>
        </p:nvCxnSpPr>
        <p:spPr>
          <a:xfrm>
            <a:off x="8962474" y="2663261"/>
            <a:ext cx="0" cy="72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2599EFC5-439E-4B11-BC54-10AF9B789270}"/>
              </a:ext>
            </a:extLst>
          </p:cNvPr>
          <p:cNvCxnSpPr/>
          <p:nvPr/>
        </p:nvCxnSpPr>
        <p:spPr>
          <a:xfrm>
            <a:off x="8813332" y="4052059"/>
            <a:ext cx="0" cy="68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BA6E60A-C0C4-4E40-9A45-0BBC7CEA53EE}"/>
              </a:ext>
            </a:extLst>
          </p:cNvPr>
          <p:cNvCxnSpPr/>
          <p:nvPr/>
        </p:nvCxnSpPr>
        <p:spPr>
          <a:xfrm>
            <a:off x="8965732" y="4053847"/>
            <a:ext cx="0" cy="68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B2C8FDD1-6582-422F-8BA6-B4489CAC0B5C}"/>
              </a:ext>
            </a:extLst>
          </p:cNvPr>
          <p:cNvSpPr/>
          <p:nvPr/>
        </p:nvSpPr>
        <p:spPr>
          <a:xfrm>
            <a:off x="8461715" y="3447503"/>
            <a:ext cx="848663" cy="56267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A561BC27-CC91-4BE2-9F0A-645427170D29}"/>
              </a:ext>
            </a:extLst>
          </p:cNvPr>
          <p:cNvSpPr/>
          <p:nvPr/>
        </p:nvSpPr>
        <p:spPr>
          <a:xfrm>
            <a:off x="8433708" y="3392817"/>
            <a:ext cx="934316" cy="65597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C4A75DC-7F4C-4186-A893-B1C77B2EF9A4}"/>
              </a:ext>
            </a:extLst>
          </p:cNvPr>
          <p:cNvSpPr txBox="1"/>
          <p:nvPr/>
        </p:nvSpPr>
        <p:spPr>
          <a:xfrm>
            <a:off x="8390826" y="3408184"/>
            <a:ext cx="100251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Pompe à chaleur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A0A1FA11-40C3-4EA7-A4D7-8EC0301203A2}"/>
              </a:ext>
            </a:extLst>
          </p:cNvPr>
          <p:cNvSpPr/>
          <p:nvPr/>
        </p:nvSpPr>
        <p:spPr>
          <a:xfrm>
            <a:off x="8262082" y="2016257"/>
            <a:ext cx="1215146" cy="655974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ECS</a:t>
            </a:r>
          </a:p>
          <a:p>
            <a:pPr algn="ctr"/>
            <a:r>
              <a:rPr lang="fr-FR" sz="1600" b="1" dirty="0">
                <a:solidFill>
                  <a:srgbClr val="C00000"/>
                </a:solidFill>
              </a:rPr>
              <a:t>[55 – 60°C]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E26A5F2A-8CBF-4C7A-892F-AEAD4D3A87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4534"/>
          <a:stretch/>
        </p:blipFill>
        <p:spPr>
          <a:xfrm>
            <a:off x="5638856" y="2010543"/>
            <a:ext cx="2051922" cy="3462828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F5A9A6E7-5702-4FFA-8A67-6134B82D7B96}"/>
              </a:ext>
            </a:extLst>
          </p:cNvPr>
          <p:cNvSpPr txBox="1"/>
          <p:nvPr/>
        </p:nvSpPr>
        <p:spPr>
          <a:xfrm>
            <a:off x="5335672" y="1961451"/>
            <a:ext cx="195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Façade solaire</a:t>
            </a:r>
          </a:p>
          <a:p>
            <a:pPr algn="ctr"/>
            <a:r>
              <a:rPr lang="fr-FR" sz="1600" dirty="0"/>
              <a:t>(Batisol® avec glycol)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E257086-522E-4DE2-8E2A-DFCCB6D1DF99}"/>
              </a:ext>
            </a:extLst>
          </p:cNvPr>
          <p:cNvSpPr txBox="1"/>
          <p:nvPr/>
        </p:nvSpPr>
        <p:spPr>
          <a:xfrm>
            <a:off x="9543669" y="2322837"/>
            <a:ext cx="2335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C00000"/>
                </a:solidFill>
              </a:rPr>
              <a:t>1 kWh entre 40 et 55°C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FE1130-230A-462C-88CB-85C20C855233}"/>
              </a:ext>
            </a:extLst>
          </p:cNvPr>
          <p:cNvSpPr txBox="1"/>
          <p:nvPr/>
        </p:nvSpPr>
        <p:spPr>
          <a:xfrm>
            <a:off x="9368600" y="4028594"/>
            <a:ext cx="1989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6"/>
                </a:solidFill>
              </a:rPr>
              <a:t>Max: 80 kWh par jour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CBA04295-EE06-41CB-9D10-A950DC4ABC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025" b="16341"/>
          <a:stretch/>
        </p:blipFill>
        <p:spPr>
          <a:xfrm>
            <a:off x="8583246" y="2739782"/>
            <a:ext cx="592397" cy="585149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F500419D-7924-47CA-A5B4-E3F33BE5AE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025" b="16341"/>
          <a:stretch/>
        </p:blipFill>
        <p:spPr>
          <a:xfrm>
            <a:off x="9440792" y="3449383"/>
            <a:ext cx="592397" cy="585149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93EDAE1-A23C-49C8-A63E-9D9FA8EE7A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025" b="16341"/>
          <a:stretch/>
        </p:blipFill>
        <p:spPr>
          <a:xfrm>
            <a:off x="8586710" y="4120292"/>
            <a:ext cx="592397" cy="58514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1819522-0EF5-4B0B-804B-5B83FAFE9293}"/>
              </a:ext>
            </a:extLst>
          </p:cNvPr>
          <p:cNvSpPr/>
          <p:nvPr/>
        </p:nvSpPr>
        <p:spPr>
          <a:xfrm>
            <a:off x="7467940" y="4746848"/>
            <a:ext cx="282300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D9FE0E65-7452-45EA-B9F8-D95960370807}"/>
              </a:ext>
            </a:extLst>
          </p:cNvPr>
          <p:cNvSpPr/>
          <p:nvPr/>
        </p:nvSpPr>
        <p:spPr>
          <a:xfrm>
            <a:off x="8173850" y="4746848"/>
            <a:ext cx="1411187" cy="6559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/>
              <a:t>Cooling</a:t>
            </a:r>
            <a:endParaRPr lang="fr-FR" dirty="0"/>
          </a:p>
          <a:p>
            <a:pPr algn="ctr"/>
            <a:r>
              <a:rPr lang="fr-FR" sz="1600" b="1" dirty="0">
                <a:solidFill>
                  <a:srgbClr val="0070C0"/>
                </a:solidFill>
              </a:rPr>
              <a:t>[15 – 25°C]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1997932-41BC-4245-9548-B214EC8FDC3C}"/>
              </a:ext>
            </a:extLst>
          </p:cNvPr>
          <p:cNvSpPr txBox="1"/>
          <p:nvPr/>
        </p:nvSpPr>
        <p:spPr>
          <a:xfrm>
            <a:off x="9563292" y="5056289"/>
            <a:ext cx="2138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Max: 40 kWh par jour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F8CA48B9-19DE-4DC2-9171-56FE952B0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025" b="16341"/>
          <a:stretch/>
        </p:blipFill>
        <p:spPr>
          <a:xfrm>
            <a:off x="7734233" y="3434068"/>
            <a:ext cx="592397" cy="585149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9D5DA47-1C78-4232-9E3D-37D555BA7075}"/>
              </a:ext>
            </a:extLst>
          </p:cNvPr>
          <p:cNvSpPr/>
          <p:nvPr/>
        </p:nvSpPr>
        <p:spPr>
          <a:xfrm>
            <a:off x="8627188" y="2150709"/>
            <a:ext cx="548455" cy="15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33CF5B1F-48E6-43A9-AF43-C2D2EDC4F9FC}"/>
              </a:ext>
            </a:extLst>
          </p:cNvPr>
          <p:cNvSpPr txBox="1"/>
          <p:nvPr/>
        </p:nvSpPr>
        <p:spPr>
          <a:xfrm>
            <a:off x="8583246" y="2013449"/>
            <a:ext cx="523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ECS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7DBCE5E-4413-4725-ABBB-439878F08AC3}"/>
              </a:ext>
            </a:extLst>
          </p:cNvPr>
          <p:cNvSpPr txBox="1"/>
          <p:nvPr/>
        </p:nvSpPr>
        <p:spPr>
          <a:xfrm>
            <a:off x="6523693" y="3409685"/>
            <a:ext cx="101809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/>
              <a:t>Stockage</a:t>
            </a:r>
          </a:p>
        </p:txBody>
      </p:sp>
      <p:sp>
        <p:nvSpPr>
          <p:cNvPr id="42" name="Rectangle : coins arrondis 41">
            <a:extLst>
              <a:ext uri="{FF2B5EF4-FFF2-40B4-BE49-F238E27FC236}">
                <a16:creationId xmlns:a16="http://schemas.microsoft.com/office/drawing/2014/main" id="{54227717-B944-474F-AEDC-BE8CAD90725E}"/>
              </a:ext>
            </a:extLst>
          </p:cNvPr>
          <p:cNvSpPr/>
          <p:nvPr/>
        </p:nvSpPr>
        <p:spPr>
          <a:xfrm>
            <a:off x="8348146" y="4824801"/>
            <a:ext cx="1171919" cy="2613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DD721CC9-4D51-4002-9CB8-6DB2854EE3BD}"/>
              </a:ext>
            </a:extLst>
          </p:cNvPr>
          <p:cNvSpPr txBox="1"/>
          <p:nvPr/>
        </p:nvSpPr>
        <p:spPr>
          <a:xfrm>
            <a:off x="8182185" y="4773847"/>
            <a:ext cx="1408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Climatisation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B89D4DB-E1F0-4F25-8E59-E96FD460C29E}"/>
              </a:ext>
            </a:extLst>
          </p:cNvPr>
          <p:cNvSpPr txBox="1"/>
          <p:nvPr/>
        </p:nvSpPr>
        <p:spPr>
          <a:xfrm>
            <a:off x="9405073" y="1959055"/>
            <a:ext cx="2667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>
                <a:solidFill>
                  <a:srgbClr val="C00000"/>
                </a:solidFill>
              </a:rPr>
              <a:t>Octadecanol</a:t>
            </a:r>
            <a:r>
              <a:rPr lang="fr-FR" sz="1600" b="1" dirty="0">
                <a:solidFill>
                  <a:srgbClr val="C00000"/>
                </a:solidFill>
              </a:rPr>
              <a:t> (</a:t>
            </a:r>
            <a:r>
              <a:rPr lang="fr-FR" b="1" dirty="0">
                <a:solidFill>
                  <a:srgbClr val="C00000"/>
                </a:solidFill>
              </a:rPr>
              <a:t>T</a:t>
            </a:r>
            <a:r>
              <a:rPr lang="fr-FR" b="1" baseline="-25000" dirty="0">
                <a:solidFill>
                  <a:srgbClr val="C00000"/>
                </a:solidFill>
              </a:rPr>
              <a:t>m </a:t>
            </a:r>
            <a:r>
              <a:rPr lang="fr-FR" sz="1600" b="1" dirty="0">
                <a:solidFill>
                  <a:srgbClr val="C00000"/>
                </a:solidFill>
              </a:rPr>
              <a:t>= 59.31°C)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9A5059B6-B2C3-425D-AF10-7C10C3BEF0FD}"/>
              </a:ext>
            </a:extLst>
          </p:cNvPr>
          <p:cNvSpPr txBox="1"/>
          <p:nvPr/>
        </p:nvSpPr>
        <p:spPr>
          <a:xfrm>
            <a:off x="6117993" y="4042473"/>
            <a:ext cx="22672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FFC000"/>
                </a:solidFill>
              </a:rPr>
              <a:t>CL-</a:t>
            </a:r>
            <a:r>
              <a:rPr lang="fr-FR" sz="1600" b="1" dirty="0" err="1">
                <a:solidFill>
                  <a:srgbClr val="FFC000"/>
                </a:solidFill>
              </a:rPr>
              <a:t>acid</a:t>
            </a:r>
            <a:r>
              <a:rPr lang="fr-FR" sz="1600" b="1" dirty="0">
                <a:solidFill>
                  <a:srgbClr val="FFC000"/>
                </a:solidFill>
              </a:rPr>
              <a:t> (</a:t>
            </a:r>
            <a:r>
              <a:rPr lang="fr-FR" b="1" dirty="0">
                <a:solidFill>
                  <a:srgbClr val="FFC000"/>
                </a:solidFill>
              </a:rPr>
              <a:t>T</a:t>
            </a:r>
            <a:r>
              <a:rPr lang="fr-FR" b="1" baseline="-25000" dirty="0">
                <a:solidFill>
                  <a:srgbClr val="FFC000"/>
                </a:solidFill>
              </a:rPr>
              <a:t>m </a:t>
            </a:r>
            <a:r>
              <a:rPr lang="fr-FR" sz="1600" b="1" dirty="0">
                <a:solidFill>
                  <a:srgbClr val="FFC000"/>
                </a:solidFill>
              </a:rPr>
              <a:t>= 18.8°C)</a:t>
            </a:r>
          </a:p>
          <a:p>
            <a:pPr algn="ctr"/>
            <a:r>
              <a:rPr lang="fr-FR" sz="1600" b="1" dirty="0">
                <a:solidFill>
                  <a:srgbClr val="FFC000"/>
                </a:solidFill>
              </a:rPr>
              <a:t>61.5 % acide </a:t>
            </a:r>
            <a:r>
              <a:rPr lang="fr-FR" sz="1600" b="1" dirty="0" err="1">
                <a:solidFill>
                  <a:srgbClr val="FFC000"/>
                </a:solidFill>
              </a:rPr>
              <a:t>capric</a:t>
            </a:r>
            <a:endParaRPr lang="fr-FR" sz="1600" b="1" dirty="0">
              <a:solidFill>
                <a:srgbClr val="FFC000"/>
              </a:solidFill>
            </a:endParaRPr>
          </a:p>
          <a:p>
            <a:pPr algn="ctr"/>
            <a:r>
              <a:rPr lang="fr-FR" sz="1600" b="1" dirty="0">
                <a:solidFill>
                  <a:srgbClr val="FFC000"/>
                </a:solidFill>
              </a:rPr>
              <a:t>38.5 % acide </a:t>
            </a:r>
            <a:r>
              <a:rPr lang="fr-FR" sz="1600" b="1" dirty="0" err="1">
                <a:solidFill>
                  <a:srgbClr val="FFC000"/>
                </a:solidFill>
              </a:rPr>
              <a:t>lauric</a:t>
            </a:r>
            <a:endParaRPr lang="fr-FR" sz="1600" b="1" dirty="0">
              <a:solidFill>
                <a:srgbClr val="FFC000"/>
              </a:solidFill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40883CCF-BA41-4CBC-9D4D-A7F316A56BCF}"/>
              </a:ext>
            </a:extLst>
          </p:cNvPr>
          <p:cNvSpPr txBox="1"/>
          <p:nvPr/>
        </p:nvSpPr>
        <p:spPr>
          <a:xfrm>
            <a:off x="8809434" y="4709417"/>
            <a:ext cx="2808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0070C0"/>
                </a:solidFill>
              </a:rPr>
              <a:t>Eau (</a:t>
            </a:r>
            <a:r>
              <a:rPr lang="fr-FR" b="1" dirty="0">
                <a:solidFill>
                  <a:srgbClr val="0070C0"/>
                </a:solidFill>
              </a:rPr>
              <a:t>T</a:t>
            </a:r>
            <a:r>
              <a:rPr lang="fr-FR" b="1" baseline="-25000" dirty="0">
                <a:solidFill>
                  <a:srgbClr val="0070C0"/>
                </a:solidFill>
              </a:rPr>
              <a:t>m </a:t>
            </a:r>
            <a:r>
              <a:rPr lang="fr-FR" sz="1600" b="1" dirty="0">
                <a:solidFill>
                  <a:srgbClr val="0070C0"/>
                </a:solidFill>
              </a:rPr>
              <a:t>= 0°C)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BA445056-E1EE-4AF1-B88A-5D3B2E1FFDF0}"/>
              </a:ext>
            </a:extLst>
          </p:cNvPr>
          <p:cNvSpPr txBox="1"/>
          <p:nvPr/>
        </p:nvSpPr>
        <p:spPr>
          <a:xfrm>
            <a:off x="9289289" y="3057018"/>
            <a:ext cx="2520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>
                <a:solidFill>
                  <a:schemeClr val="accent6"/>
                </a:solidFill>
              </a:rPr>
              <a:t>Hexadecanol</a:t>
            </a:r>
            <a:r>
              <a:rPr lang="fr-FR" sz="1600" b="1" dirty="0">
                <a:solidFill>
                  <a:schemeClr val="accent6"/>
                </a:solidFill>
              </a:rPr>
              <a:t> (T</a:t>
            </a:r>
            <a:r>
              <a:rPr lang="fr-FR" sz="1600" b="1" baseline="-25000" dirty="0">
                <a:solidFill>
                  <a:schemeClr val="accent6"/>
                </a:solidFill>
              </a:rPr>
              <a:t>m </a:t>
            </a:r>
            <a:r>
              <a:rPr lang="fr-FR" sz="1600" b="1" dirty="0">
                <a:solidFill>
                  <a:schemeClr val="accent6"/>
                </a:solidFill>
              </a:rPr>
              <a:t>= 48.5°C)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A94892-5DF2-404A-870D-ADAEFE020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Choix des MCP – Sélection, Caractérisation &amp; Tests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ED0FB5-AC58-4E13-B07B-334E5EBDD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9F0F6E-0DAF-4905-B80A-9422CD1D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23137B-E14B-48BB-A892-3D009B0A6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4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FC60959C-D079-403E-9069-1AF94147E507}"/>
              </a:ext>
            </a:extLst>
          </p:cNvPr>
          <p:cNvGrpSpPr/>
          <p:nvPr/>
        </p:nvGrpSpPr>
        <p:grpSpPr>
          <a:xfrm>
            <a:off x="6148370" y="1707827"/>
            <a:ext cx="5441733" cy="4067250"/>
            <a:chOff x="8115300" y="3335738"/>
            <a:chExt cx="4094924" cy="2974489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B4D99831-510D-4E6A-99F7-2EFAE3609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15300" y="3335738"/>
              <a:ext cx="4032918" cy="295229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C2672BD-A538-437D-9FD8-72BD4889117C}"/>
                </a:ext>
              </a:extLst>
            </p:cNvPr>
            <p:cNvSpPr/>
            <p:nvPr/>
          </p:nvSpPr>
          <p:spPr>
            <a:xfrm>
              <a:off x="11077672" y="6048617"/>
              <a:ext cx="113255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/>
                <a:t>Garg et al. 2012</a:t>
              </a:r>
              <a:endParaRPr lang="fr-FR" sz="1100" dirty="0"/>
            </a:p>
          </p:txBody>
        </p:sp>
      </p:grpSp>
      <p:graphicFrame>
        <p:nvGraphicFramePr>
          <p:cNvPr id="10" name="Diagramme 9">
            <a:extLst>
              <a:ext uri="{FF2B5EF4-FFF2-40B4-BE49-F238E27FC236}">
                <a16:creationId xmlns:a16="http://schemas.microsoft.com/office/drawing/2014/main" id="{3157CF31-2372-4627-AB36-801F494794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5186360"/>
              </p:ext>
            </p:extLst>
          </p:nvPr>
        </p:nvGraphicFramePr>
        <p:xfrm>
          <a:off x="461434" y="1608483"/>
          <a:ext cx="4864099" cy="4772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E2CF98FB-D6CB-4EAF-A174-C438691A26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41954" y="1651731"/>
            <a:ext cx="5042953" cy="43415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2" descr="NFPA Rating">
            <a:extLst>
              <a:ext uri="{FF2B5EF4-FFF2-40B4-BE49-F238E27FC236}">
                <a16:creationId xmlns:a16="http://schemas.microsoft.com/office/drawing/2014/main" id="{C7C76D86-2E21-4316-8E32-B47434029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954" y="1651731"/>
            <a:ext cx="4280034" cy="412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F850795-3B93-4B60-914E-4E6230DC4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27459" y="3384146"/>
            <a:ext cx="1062644" cy="106264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BC9A7EF-5F37-4BBA-97EF-13D0A7ECC9C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27459" y="1796105"/>
            <a:ext cx="1257173" cy="1154085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AF79ABC5-52E2-451F-97FD-A84A5815862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93"/>
          <a:stretch/>
        </p:blipFill>
        <p:spPr>
          <a:xfrm rot="5400000">
            <a:off x="8936044" y="3283006"/>
            <a:ext cx="2110769" cy="34218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0" name="ZoneTexte 49">
            <a:extLst>
              <a:ext uri="{FF2B5EF4-FFF2-40B4-BE49-F238E27FC236}">
                <a16:creationId xmlns:a16="http://schemas.microsoft.com/office/drawing/2014/main" id="{7FFF9EA1-DA4B-4F3D-A38A-C62F11D6F82F}"/>
              </a:ext>
            </a:extLst>
          </p:cNvPr>
          <p:cNvSpPr txBox="1"/>
          <p:nvPr/>
        </p:nvSpPr>
        <p:spPr>
          <a:xfrm>
            <a:off x="8280487" y="6011996"/>
            <a:ext cx="34216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Mesure de conductivité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8EB9969-2673-45AE-91B7-97799E2C8FC0}"/>
              </a:ext>
            </a:extLst>
          </p:cNvPr>
          <p:cNvSpPr txBox="1"/>
          <p:nvPr/>
        </p:nvSpPr>
        <p:spPr>
          <a:xfrm>
            <a:off x="6022967" y="3499347"/>
            <a:ext cx="34048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Viscosimètre / Densimètre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88261450-55B5-4864-86F6-628963988FDF}"/>
              </a:ext>
            </a:extLst>
          </p:cNvPr>
          <p:cNvSpPr txBox="1"/>
          <p:nvPr/>
        </p:nvSpPr>
        <p:spPr>
          <a:xfrm>
            <a:off x="9477565" y="3499347"/>
            <a:ext cx="2055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Calorimètre</a:t>
            </a:r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354F16E3-27BD-4953-A683-CA2AE8093C4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617322" y="1252307"/>
            <a:ext cx="2216170" cy="232290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11C2B964-D55B-4C33-AE40-50F42DCABDC6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6" t="7834" r="6680" b="5488"/>
          <a:stretch/>
        </p:blipFill>
        <p:spPr>
          <a:xfrm>
            <a:off x="9534719" y="1302671"/>
            <a:ext cx="2023299" cy="2216171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A3A00128-A819-4140-A667-24B4F2DFA0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196" y="4125671"/>
            <a:ext cx="2311077" cy="215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407B8BB-53F7-4451-B615-F99A978D7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5615BF4-7ABD-4D23-A7CA-7977CEAD9C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29A4DDF-1306-4F29-9628-A1CF57F4A7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6CB5DC2-FB36-4CF7-80BA-87966633E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42B617F-0658-4536-8F31-ED30844BB1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094DBA0-244A-4752-AFC2-AF75E6D37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4" grpId="0" animBg="1"/>
      <p:bldP spid="25" grpId="0"/>
      <p:bldP spid="26" grpId="0" animBg="1"/>
      <p:bldP spid="28" grpId="0"/>
      <p:bldP spid="29" grpId="0"/>
      <p:bldP spid="30" grpId="0"/>
      <p:bldP spid="35" grpId="0" animBg="1"/>
      <p:bldP spid="36" grpId="0"/>
      <p:bldP spid="39" grpId="0"/>
      <p:bldP spid="41" grpId="0" animBg="1"/>
      <p:bldP spid="42" grpId="0" animBg="1"/>
      <p:bldP spid="43" grpId="0"/>
      <p:bldP spid="45" grpId="0"/>
      <p:bldP spid="46" grpId="0"/>
      <p:bldP spid="47" grpId="0"/>
      <p:bldP spid="48" grpId="0"/>
      <p:bldGraphic spid="10" grpId="0" uiExpand="1">
        <p:bldSub>
          <a:bldDgm bld="one"/>
        </p:bldSub>
      </p:bldGraphic>
      <p:bldP spid="50" grpId="0"/>
      <p:bldP spid="50" grpId="1"/>
      <p:bldP spid="51" grpId="0"/>
      <p:bldP spid="51" grpId="1"/>
      <p:bldP spid="52" grpId="0"/>
      <p:bldP spid="5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Design du stockage à base de MCP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44DFC7BE-82A9-4A77-87DA-E998E2F06066}"/>
              </a:ext>
            </a:extLst>
          </p:cNvPr>
          <p:cNvSpPr txBox="1">
            <a:spLocks/>
          </p:cNvSpPr>
          <p:nvPr/>
        </p:nvSpPr>
        <p:spPr>
          <a:xfrm>
            <a:off x="354254" y="1496838"/>
            <a:ext cx="11535276" cy="24501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sz="2000" b="1" dirty="0">
                <a:latin typeface="+mj-lt"/>
                <a:cs typeface="Arial" panose="020B0604020202020204" pitchFamily="34" charset="0"/>
              </a:rPr>
              <a:t>Modélisation de la batterie thermique à base de MCP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800" b="1" u="sng" dirty="0">
              <a:solidFill>
                <a:srgbClr val="000000"/>
              </a:solidFill>
              <a:latin typeface="+mj-lt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fr-FR" sz="2000" u="sng" dirty="0">
                <a:solidFill>
                  <a:srgbClr val="000000"/>
                </a:solidFill>
                <a:latin typeface="+mj-lt"/>
              </a:rPr>
              <a:t>Hypothèses :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dirty="0">
                <a:solidFill>
                  <a:srgbClr val="000000"/>
                </a:solidFill>
                <a:latin typeface="+mj-lt"/>
              </a:rPr>
              <a:t>Convection naturelle négligée </a:t>
            </a:r>
            <a:r>
              <a:rPr lang="fr-FR" sz="1650" dirty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</a:t>
            </a:r>
            <a:r>
              <a:rPr lang="fr-FR" sz="1650" dirty="0">
                <a:solidFill>
                  <a:srgbClr val="000000"/>
                </a:solidFill>
                <a:latin typeface="+mj-lt"/>
              </a:rPr>
              <a:t> </a:t>
            </a:r>
            <a:r>
              <a:rPr lang="fr-FR" sz="1650" b="1" dirty="0">
                <a:solidFill>
                  <a:srgbClr val="000000"/>
                </a:solidFill>
                <a:latin typeface="+mj-lt"/>
              </a:rPr>
              <a:t>Conduction pure</a:t>
            </a:r>
            <a:r>
              <a:rPr lang="fr-FR" sz="1650" dirty="0">
                <a:solidFill>
                  <a:srgbClr val="000000"/>
                </a:solidFill>
                <a:latin typeface="+mj-lt"/>
              </a:rPr>
              <a:t>,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dirty="0">
                <a:solidFill>
                  <a:srgbClr val="000000"/>
                </a:solidFill>
                <a:latin typeface="+mj-lt"/>
              </a:rPr>
              <a:t>Parois du stockage parfaitement isolées,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dirty="0">
                <a:solidFill>
                  <a:srgbClr val="000000"/>
                </a:solidFill>
                <a:latin typeface="+mj-lt"/>
              </a:rPr>
              <a:t>Pas de refroidissement, ni resurchauffe,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b="1" dirty="0">
                <a:solidFill>
                  <a:srgbClr val="000000"/>
                </a:solidFill>
                <a:latin typeface="+mj-lt"/>
              </a:rPr>
              <a:t>Changement de phase isotherme</a:t>
            </a:r>
            <a:r>
              <a:rPr lang="fr-FR" sz="1650" dirty="0">
                <a:solidFill>
                  <a:srgbClr val="000000"/>
                </a:solidFill>
                <a:latin typeface="+mj-lt"/>
              </a:rPr>
              <a:t> : MCP = corps pur,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dirty="0">
                <a:solidFill>
                  <a:srgbClr val="000000"/>
                </a:solidFill>
                <a:latin typeface="+mj-lt"/>
              </a:rPr>
              <a:t>Propriétés thermo-physiques </a:t>
            </a:r>
            <a:r>
              <a:rPr lang="fr-FR" sz="1650" b="1" dirty="0">
                <a:solidFill>
                  <a:srgbClr val="000000"/>
                </a:solidFill>
                <a:latin typeface="+mj-lt"/>
              </a:rPr>
              <a:t>indépendantes de la température </a:t>
            </a:r>
            <a:r>
              <a:rPr lang="fr-FR" sz="1650" dirty="0">
                <a:solidFill>
                  <a:srgbClr val="000000"/>
                </a:solidFill>
                <a:latin typeface="+mj-lt"/>
              </a:rPr>
              <a:t>et différentes pour les phases liquide et solide,</a:t>
            </a:r>
          </a:p>
          <a:p>
            <a:pPr marL="914400" lvl="1" indent="-457200" fontAlgn="base">
              <a:spcBef>
                <a:spcPts val="3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sz="1650" b="1" dirty="0">
                <a:solidFill>
                  <a:srgbClr val="000000"/>
                </a:solidFill>
                <a:latin typeface="+mj-lt"/>
              </a:rPr>
              <a:t>Variations de densité du MCP négligées </a:t>
            </a:r>
            <a:r>
              <a:rPr lang="fr-FR" sz="1650" dirty="0">
                <a:solidFill>
                  <a:srgbClr val="000000"/>
                </a:solidFill>
                <a:latin typeface="+mj-lt"/>
              </a:rPr>
              <a:t>pendant le changement de phase.</a:t>
            </a:r>
          </a:p>
          <a:p>
            <a:endParaRPr lang="fr-FR" sz="1100" dirty="0"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427526C-4482-4BFA-BF43-F969D66DA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151" y="1231188"/>
            <a:ext cx="1753401" cy="219781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80B18E9-5740-4C56-B6E5-43AF293A53A6}"/>
              </a:ext>
            </a:extLst>
          </p:cNvPr>
          <p:cNvSpPr txBox="1"/>
          <p:nvPr/>
        </p:nvSpPr>
        <p:spPr>
          <a:xfrm>
            <a:off x="10127824" y="2344465"/>
            <a:ext cx="2205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Changement de phase isotherme (corps pur)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3BD98D-BF92-489B-AC3E-7B3BAF87B7AD}"/>
              </a:ext>
            </a:extLst>
          </p:cNvPr>
          <p:cNvSpPr/>
          <p:nvPr/>
        </p:nvSpPr>
        <p:spPr>
          <a:xfrm>
            <a:off x="7268064" y="1830406"/>
            <a:ext cx="1489435" cy="51847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Modèle 2D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335F84-2F28-42F7-BB72-829B42BCDA09}"/>
              </a:ext>
            </a:extLst>
          </p:cNvPr>
          <p:cNvSpPr/>
          <p:nvPr/>
        </p:nvSpPr>
        <p:spPr>
          <a:xfrm>
            <a:off x="716427" y="4259584"/>
            <a:ext cx="1753386" cy="6787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PROTOTYPE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8F352A-9642-4018-8CC5-B2E74C388EAE}"/>
              </a:ext>
            </a:extLst>
          </p:cNvPr>
          <p:cNvSpPr/>
          <p:nvPr/>
        </p:nvSpPr>
        <p:spPr>
          <a:xfrm>
            <a:off x="3308804" y="4259584"/>
            <a:ext cx="2448000" cy="6787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ÉTUDE NUMÉRIQUE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1832CAE-03CC-45E4-B0FE-1E417F84CA4C}"/>
              </a:ext>
            </a:extLst>
          </p:cNvPr>
          <p:cNvSpPr/>
          <p:nvPr/>
        </p:nvSpPr>
        <p:spPr>
          <a:xfrm>
            <a:off x="6582916" y="4259584"/>
            <a:ext cx="2448000" cy="678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BATTERIE UNITAIRE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6B6AD703-E093-4802-87C8-7447D2185ACF}"/>
              </a:ext>
            </a:extLst>
          </p:cNvPr>
          <p:cNvGrpSpPr/>
          <p:nvPr/>
        </p:nvGrpSpPr>
        <p:grpSpPr>
          <a:xfrm>
            <a:off x="2681201" y="4398163"/>
            <a:ext cx="468000" cy="396000"/>
            <a:chOff x="2035724" y="143133"/>
            <a:chExt cx="567041" cy="439277"/>
          </a:xfrm>
        </p:grpSpPr>
        <p:sp>
          <p:nvSpPr>
            <p:cNvPr id="15" name="Flèche : droite 14">
              <a:extLst>
                <a:ext uri="{FF2B5EF4-FFF2-40B4-BE49-F238E27FC236}">
                  <a16:creationId xmlns:a16="http://schemas.microsoft.com/office/drawing/2014/main" id="{F317A0B7-4331-4D17-A2BD-AC367DC1640E}"/>
                </a:ext>
              </a:extLst>
            </p:cNvPr>
            <p:cNvSpPr/>
            <p:nvPr/>
          </p:nvSpPr>
          <p:spPr>
            <a:xfrm>
              <a:off x="2035724" y="143133"/>
              <a:ext cx="567041" cy="43927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lèche : droite 4">
              <a:extLst>
                <a:ext uri="{FF2B5EF4-FFF2-40B4-BE49-F238E27FC236}">
                  <a16:creationId xmlns:a16="http://schemas.microsoft.com/office/drawing/2014/main" id="{DF3EB819-996E-4D9F-A3E9-8E3AE559A625}"/>
                </a:ext>
              </a:extLst>
            </p:cNvPr>
            <p:cNvSpPr txBox="1"/>
            <p:nvPr/>
          </p:nvSpPr>
          <p:spPr>
            <a:xfrm>
              <a:off x="2035724" y="230988"/>
              <a:ext cx="435258" cy="2635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FR" sz="1300" kern="1200"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5DF2BAC9-B68F-45A4-9892-BB5639BCF2A7}"/>
              </a:ext>
            </a:extLst>
          </p:cNvPr>
          <p:cNvGrpSpPr/>
          <p:nvPr/>
        </p:nvGrpSpPr>
        <p:grpSpPr>
          <a:xfrm>
            <a:off x="5966468" y="4398162"/>
            <a:ext cx="468000" cy="396000"/>
            <a:chOff x="2035724" y="143133"/>
            <a:chExt cx="567041" cy="439277"/>
          </a:xfrm>
          <a:solidFill>
            <a:schemeClr val="accent3"/>
          </a:solidFill>
        </p:grpSpPr>
        <p:sp>
          <p:nvSpPr>
            <p:cNvPr id="18" name="Flèche : droite 17">
              <a:extLst>
                <a:ext uri="{FF2B5EF4-FFF2-40B4-BE49-F238E27FC236}">
                  <a16:creationId xmlns:a16="http://schemas.microsoft.com/office/drawing/2014/main" id="{CFF96B2F-97D0-442C-98E8-9AF2B6F6DDB3}"/>
                </a:ext>
              </a:extLst>
            </p:cNvPr>
            <p:cNvSpPr/>
            <p:nvPr/>
          </p:nvSpPr>
          <p:spPr>
            <a:xfrm>
              <a:off x="2035724" y="143133"/>
              <a:ext cx="567041" cy="439277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èche : droite 4">
              <a:extLst>
                <a:ext uri="{FF2B5EF4-FFF2-40B4-BE49-F238E27FC236}">
                  <a16:creationId xmlns:a16="http://schemas.microsoft.com/office/drawing/2014/main" id="{8EF862B2-5E32-402A-A0C1-7732F5C2D049}"/>
                </a:ext>
              </a:extLst>
            </p:cNvPr>
            <p:cNvSpPr txBox="1"/>
            <p:nvPr/>
          </p:nvSpPr>
          <p:spPr>
            <a:xfrm>
              <a:off x="2035724" y="230988"/>
              <a:ext cx="435258" cy="2635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FR" sz="1300" kern="1200"/>
            </a:p>
          </p:txBody>
        </p:sp>
      </p:grp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9FEDC90-14AE-49A6-8FC6-4AD42134E7EB}"/>
              </a:ext>
            </a:extLst>
          </p:cNvPr>
          <p:cNvSpPr/>
          <p:nvPr/>
        </p:nvSpPr>
        <p:spPr>
          <a:xfrm>
            <a:off x="369120" y="5023158"/>
            <a:ext cx="2448000" cy="11421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/>
              <a:t>Banc </a:t>
            </a:r>
            <a:r>
              <a:rPr lang="fr-FR" sz="1600" b="1" dirty="0"/>
              <a:t>expérimental</a:t>
            </a:r>
          </a:p>
          <a:p>
            <a:pPr algn="ctr"/>
            <a:r>
              <a:rPr lang="fr-FR" sz="1600" dirty="0"/>
              <a:t>Modélisation </a:t>
            </a:r>
            <a:r>
              <a:rPr lang="fr-FR" sz="1600" b="1" dirty="0"/>
              <a:t>numérique</a:t>
            </a:r>
            <a:r>
              <a:rPr lang="fr-FR" sz="1600" dirty="0"/>
              <a:t> dynamique</a:t>
            </a:r>
          </a:p>
          <a:p>
            <a:pPr algn="ctr"/>
            <a:r>
              <a:rPr lang="fr-FR" sz="1600" b="1" dirty="0"/>
              <a:t>Validation expérimentale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88CEB7CD-3850-4552-A34F-C139D99E285E}"/>
              </a:ext>
            </a:extLst>
          </p:cNvPr>
          <p:cNvSpPr/>
          <p:nvPr/>
        </p:nvSpPr>
        <p:spPr>
          <a:xfrm>
            <a:off x="3308804" y="5023158"/>
            <a:ext cx="2448000" cy="114214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600" b="1" dirty="0"/>
              <a:t>Étude de sensibilité des dimensions </a:t>
            </a:r>
            <a:r>
              <a:rPr lang="fr-FR" sz="1600" dirty="0"/>
              <a:t>(nombre de modules &amp; distance </a:t>
            </a:r>
            <a:r>
              <a:rPr lang="fr-FR" sz="1600" dirty="0" err="1"/>
              <a:t>intermodules</a:t>
            </a:r>
            <a:r>
              <a:rPr lang="fr-FR" sz="1600" dirty="0"/>
              <a:t>)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EA377595-C57B-4635-B948-A16EF4566CF5}"/>
              </a:ext>
            </a:extLst>
          </p:cNvPr>
          <p:cNvSpPr/>
          <p:nvPr/>
        </p:nvSpPr>
        <p:spPr>
          <a:xfrm>
            <a:off x="6582916" y="5023158"/>
            <a:ext cx="2448000" cy="11421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600" dirty="0"/>
              <a:t>Banc </a:t>
            </a:r>
            <a:r>
              <a:rPr lang="fr-FR" sz="1600" b="1" dirty="0"/>
              <a:t>expérimental</a:t>
            </a:r>
          </a:p>
          <a:p>
            <a:pPr lvl="0" algn="ctr"/>
            <a:r>
              <a:rPr lang="fr-FR" sz="1600" dirty="0"/>
              <a:t>Modélisation </a:t>
            </a:r>
            <a:r>
              <a:rPr lang="fr-FR" sz="1600" b="1" dirty="0"/>
              <a:t>numérique</a:t>
            </a:r>
            <a:r>
              <a:rPr lang="fr-FR" sz="1600" dirty="0"/>
              <a:t> dynamique</a:t>
            </a:r>
          </a:p>
          <a:p>
            <a:pPr lvl="0" algn="ctr"/>
            <a:r>
              <a:rPr lang="fr-FR" sz="1600" b="1" dirty="0"/>
              <a:t>Validation expérimentale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5B3A8E-1912-4CA8-81F3-CC79E10F3F63}"/>
              </a:ext>
            </a:extLst>
          </p:cNvPr>
          <p:cNvSpPr/>
          <p:nvPr/>
        </p:nvSpPr>
        <p:spPr>
          <a:xfrm>
            <a:off x="9902731" y="4259584"/>
            <a:ext cx="1753200" cy="67873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SIMULATION SYSTÈME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3744B069-F4DC-4694-AFE7-C51466FA2159}"/>
              </a:ext>
            </a:extLst>
          </p:cNvPr>
          <p:cNvSpPr/>
          <p:nvPr/>
        </p:nvSpPr>
        <p:spPr>
          <a:xfrm>
            <a:off x="9511652" y="5023158"/>
            <a:ext cx="2535357" cy="1142146"/>
          </a:xfrm>
          <a:prstGeom prst="round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600" b="1" dirty="0"/>
              <a:t>Étude de sensibilité </a:t>
            </a:r>
            <a:r>
              <a:rPr lang="fr-FR" sz="1600" dirty="0"/>
              <a:t>sur les paramètres </a:t>
            </a:r>
            <a:r>
              <a:rPr lang="fr-FR" sz="1600" b="1" dirty="0"/>
              <a:t>(opératoires &amp; géométriques)</a:t>
            </a:r>
            <a:r>
              <a:rPr lang="fr-FR" sz="1600" dirty="0"/>
              <a:t> du </a:t>
            </a:r>
            <a:r>
              <a:rPr lang="fr-FR" sz="1600" b="1" dirty="0"/>
              <a:t>système</a:t>
            </a:r>
            <a:r>
              <a:rPr lang="fr-FR" sz="1600" dirty="0"/>
              <a:t> global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0C3C13D-E420-4AEF-B0EA-8098A3E97DA4}"/>
              </a:ext>
            </a:extLst>
          </p:cNvPr>
          <p:cNvGrpSpPr/>
          <p:nvPr/>
        </p:nvGrpSpPr>
        <p:grpSpPr>
          <a:xfrm>
            <a:off x="9238310" y="4398161"/>
            <a:ext cx="468000" cy="396000"/>
            <a:chOff x="2035724" y="143133"/>
            <a:chExt cx="567041" cy="439277"/>
          </a:xfrm>
          <a:solidFill>
            <a:schemeClr val="accent1"/>
          </a:solidFill>
        </p:grpSpPr>
        <p:sp>
          <p:nvSpPr>
            <p:cNvPr id="26" name="Flèche : droite 25">
              <a:extLst>
                <a:ext uri="{FF2B5EF4-FFF2-40B4-BE49-F238E27FC236}">
                  <a16:creationId xmlns:a16="http://schemas.microsoft.com/office/drawing/2014/main" id="{28F8B961-AF2A-40C0-96BA-4B22F21E0BB0}"/>
                </a:ext>
              </a:extLst>
            </p:cNvPr>
            <p:cNvSpPr/>
            <p:nvPr/>
          </p:nvSpPr>
          <p:spPr>
            <a:xfrm>
              <a:off x="2035724" y="143133"/>
              <a:ext cx="567041" cy="439277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Flèche : droite 4">
              <a:extLst>
                <a:ext uri="{FF2B5EF4-FFF2-40B4-BE49-F238E27FC236}">
                  <a16:creationId xmlns:a16="http://schemas.microsoft.com/office/drawing/2014/main" id="{EFDB9E6A-68A5-4256-B436-66CBE21AD40A}"/>
                </a:ext>
              </a:extLst>
            </p:cNvPr>
            <p:cNvSpPr txBox="1"/>
            <p:nvPr/>
          </p:nvSpPr>
          <p:spPr>
            <a:xfrm>
              <a:off x="2035724" y="230988"/>
              <a:ext cx="435258" cy="26356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FR" sz="13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86797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Prototype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6AAABA-E449-4441-A674-4F25CEDB51E5}"/>
              </a:ext>
            </a:extLst>
          </p:cNvPr>
          <p:cNvSpPr/>
          <p:nvPr/>
        </p:nvSpPr>
        <p:spPr>
          <a:xfrm>
            <a:off x="1116140" y="1268760"/>
            <a:ext cx="1548000" cy="54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PROTOTYPE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38A27CC-A5F7-4C3F-A3F7-6107DEAB74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94" y="1957529"/>
            <a:ext cx="3047517" cy="406335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8F7E734-0977-41C4-ACC1-31B715480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124970"/>
            <a:ext cx="4378868" cy="35651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D3CB750F-2C0E-4CD4-B781-A0491917EE54}"/>
                  </a:ext>
                </a:extLst>
              </p:cNvPr>
              <p:cNvSpPr txBox="1"/>
              <p:nvPr/>
            </p:nvSpPr>
            <p:spPr>
              <a:xfrm>
                <a:off x="396733" y="2060848"/>
                <a:ext cx="3323003" cy="3570208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t">
                <a:spAutoFit/>
              </a:bodyPr>
              <a:lstStyle/>
              <a:p>
                <a:pPr lvl="0">
                  <a:defRPr/>
                </a:pPr>
                <a:r>
                  <a:rPr lang="fr-FR" b="1" kern="0" dirty="0">
                    <a:solidFill>
                      <a:prstClr val="black"/>
                    </a:solidFill>
                  </a:rPr>
                  <a:t>Convection naturelle</a:t>
                </a:r>
              </a:p>
              <a:p>
                <a:pPr marL="285750" lvl="0" indent="-285750">
                  <a:buFont typeface="Wingdings" panose="05000000000000000000" pitchFamily="2" charset="2"/>
                  <a:buChar char="Ø"/>
                  <a:defRPr/>
                </a:pPr>
                <a:r>
                  <a:rPr lang="fr-FR" sz="1600" kern="0" dirty="0">
                    <a:solidFill>
                      <a:prstClr val="black"/>
                    </a:solidFill>
                  </a:rPr>
                  <a:t>Courbes expérimentales diffèrent en fonction de la hauteur</a:t>
                </a:r>
              </a:p>
              <a:p>
                <a:pPr lvl="0">
                  <a:defRPr/>
                </a:pPr>
                <a:endParaRPr lang="fr-FR" sz="400" kern="0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fr-FR" b="1" kern="0" dirty="0">
                    <a:solidFill>
                      <a:prstClr val="black"/>
                    </a:solidFill>
                  </a:rPr>
                  <a:t>Conductivité thermique effective</a:t>
                </a:r>
              </a:p>
              <a:p>
                <a:pPr marL="285750" lvl="0" indent="-285750">
                  <a:buFont typeface="Wingdings" panose="05000000000000000000" pitchFamily="2" charset="2"/>
                  <a:buChar char="Ø"/>
                  <a:defRPr/>
                </a:pPr>
                <a:r>
                  <a:rPr lang="fr-FR" sz="1600" kern="0" dirty="0">
                    <a:solidFill>
                      <a:prstClr val="black"/>
                    </a:solidFill>
                  </a:rPr>
                  <a:t>Pentes similaires entre toutes les courbes (expérience &amp; modèle)</a:t>
                </a:r>
              </a:p>
              <a:p>
                <a:pPr marL="285750" lvl="0" indent="-285750">
                  <a:buFont typeface="Wingdings" panose="05000000000000000000" pitchFamily="2" charset="2"/>
                  <a:buChar char="Ø"/>
                  <a:defRPr/>
                </a:pPr>
                <a:r>
                  <a:rPr lang="fr-FR" sz="1600" kern="0" dirty="0">
                    <a:solidFill>
                      <a:prstClr val="black"/>
                    </a:solidFill>
                  </a:rPr>
                  <a:t>Bonne calibration du modèle</a:t>
                </a:r>
              </a:p>
              <a:p>
                <a:pPr lvl="0">
                  <a:defRPr/>
                </a:pPr>
                <a:endParaRPr lang="fr-FR" sz="1600" kern="0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endParaRPr lang="fr-FR" sz="400" b="1" kern="0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fr-FR" b="1" kern="0" dirty="0">
                    <a:solidFill>
                      <a:prstClr val="black"/>
                    </a:solidFill>
                  </a:rPr>
                  <a:t>Énergies de décharge</a:t>
                </a:r>
              </a:p>
              <a:p>
                <a:pPr marL="285750" lvl="0" indent="-285750">
                  <a:buFont typeface="Wingdings" panose="05000000000000000000" pitchFamily="2" charset="2"/>
                  <a:buChar char="Ø"/>
                  <a:defRPr/>
                </a:pPr>
                <a:r>
                  <a:rPr lang="fr-FR" sz="1600" kern="0" dirty="0">
                    <a:solidFill>
                      <a:prstClr val="black"/>
                    </a:solidFill>
                  </a:rPr>
                  <a:t>Expérience : 126 </a:t>
                </a:r>
                <a14:m>
                  <m:oMath xmlns:m="http://schemas.openxmlformats.org/officeDocument/2006/math">
                    <m:r>
                      <a:rPr lang="fr-FR" sz="1600" b="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𝑊</m:t>
                    </m:r>
                    <m:sSub>
                      <m:sSubPr>
                        <m:ctrlPr>
                          <a:rPr lang="fr-FR" sz="1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1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endParaRPr lang="fr-FR" sz="1600" kern="0" dirty="0">
                  <a:solidFill>
                    <a:prstClr val="black"/>
                  </a:solidFill>
                </a:endParaRPr>
              </a:p>
              <a:p>
                <a:pPr marL="285750" lvl="0" indent="-285750">
                  <a:buFont typeface="Wingdings" panose="05000000000000000000" pitchFamily="2" charset="2"/>
                  <a:buChar char="Ø"/>
                  <a:defRPr/>
                </a:pPr>
                <a:r>
                  <a:rPr lang="fr-FR" sz="1600" kern="0" dirty="0">
                    <a:solidFill>
                      <a:prstClr val="black"/>
                    </a:solidFill>
                  </a:rPr>
                  <a:t>Modèle : 127 </a:t>
                </a:r>
                <a14:m>
                  <m:oMath xmlns:m="http://schemas.openxmlformats.org/officeDocument/2006/math">
                    <m:r>
                      <a:rPr lang="fr-F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𝑊</m:t>
                    </m:r>
                    <m:sSub>
                      <m:sSubPr>
                        <m:ctrlPr>
                          <a:rPr lang="fr-F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endParaRPr lang="fr-FR" kern="0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endParaRPr lang="fr-FR" kern="0" dirty="0">
                  <a:solidFill>
                    <a:prstClr val="black"/>
                  </a:solidFill>
                </a:endParaRPr>
              </a:p>
              <a:p>
                <a:pPr lvl="0">
                  <a:defRPr/>
                </a:pPr>
                <a:r>
                  <a:rPr lang="fr-FR" b="1" kern="0" dirty="0">
                    <a:solidFill>
                      <a:prstClr val="black"/>
                    </a:solidFill>
                  </a:rPr>
                  <a:t>Capacité </a:t>
                </a:r>
                <a:r>
                  <a:rPr lang="fr-FR" kern="0" dirty="0">
                    <a:solidFill>
                      <a:prstClr val="black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fr-FR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50 </m:t>
                    </m:r>
                    <m:r>
                      <a:rPr lang="fr-FR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𝑘𝑊</m:t>
                    </m:r>
                    <m:sSub>
                      <m:sSubPr>
                        <m:ctrlPr>
                          <a:rPr lang="fr-FR" b="0" i="1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b="0" i="1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fr-FR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fr-FR" b="0" i="1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i="1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b="0" i="0" kern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r-FR" kern="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D3CB750F-2C0E-4CD4-B781-A0491917E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33" y="2060848"/>
                <a:ext cx="3323003" cy="3570208"/>
              </a:xfrm>
              <a:prstGeom prst="rect">
                <a:avLst/>
              </a:prstGeom>
              <a:blipFill>
                <a:blip r:embed="rId5"/>
                <a:stretch>
                  <a:fillRect l="-1093" t="-508" r="-1093" b="-13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AB559A72-44B6-4F51-ADBA-95A4B0854AB7}"/>
              </a:ext>
            </a:extLst>
          </p:cNvPr>
          <p:cNvSpPr/>
          <p:nvPr/>
        </p:nvSpPr>
        <p:spPr>
          <a:xfrm>
            <a:off x="5371935" y="5949280"/>
            <a:ext cx="5388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fr-FR" sz="1600" i="1" kern="0" dirty="0">
                <a:solidFill>
                  <a:prstClr val="black"/>
                </a:solidFill>
              </a:rPr>
              <a:t>Evolution de la température en fonction de la hauteur du MCP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3CA51A-82B3-4CE4-A2C3-32D092058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38" y="2455714"/>
            <a:ext cx="3511153" cy="2858698"/>
          </a:xfrm>
          <a:prstGeom prst="rect">
            <a:avLst/>
          </a:prstGeom>
        </p:spPr>
      </p:pic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638F0F9C-148F-4919-B822-37E67ED10056}"/>
              </a:ext>
            </a:extLst>
          </p:cNvPr>
          <p:cNvSpPr/>
          <p:nvPr/>
        </p:nvSpPr>
        <p:spPr>
          <a:xfrm>
            <a:off x="1585685" y="3315119"/>
            <a:ext cx="147953" cy="149992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CBC0F92-B763-426E-891A-0A53511CA927}"/>
              </a:ext>
            </a:extLst>
          </p:cNvPr>
          <p:cNvSpPr txBox="1"/>
          <p:nvPr/>
        </p:nvSpPr>
        <p:spPr>
          <a:xfrm>
            <a:off x="929810" y="5298727"/>
            <a:ext cx="1476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FFC000"/>
                </a:solidFill>
              </a:rPr>
              <a:t>x = 0.01 m and Ɐy</a:t>
            </a:r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5704056B-A784-4CD0-89B8-0B853447F776}"/>
              </a:ext>
            </a:extLst>
          </p:cNvPr>
          <p:cNvSpPr/>
          <p:nvPr/>
        </p:nvSpPr>
        <p:spPr>
          <a:xfrm>
            <a:off x="1649922" y="2827497"/>
            <a:ext cx="480437" cy="2007001"/>
          </a:xfrm>
          <a:prstGeom prst="cube">
            <a:avLst>
              <a:gd name="adj" fmla="val 100000"/>
            </a:avLst>
          </a:prstGeom>
          <a:noFill/>
          <a:ln w="28575">
            <a:solidFill>
              <a:srgbClr val="7030A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6B05589-7EEA-4D6B-B4AF-B37C892C16E6}"/>
              </a:ext>
            </a:extLst>
          </p:cNvPr>
          <p:cNvSpPr txBox="1"/>
          <p:nvPr/>
        </p:nvSpPr>
        <p:spPr>
          <a:xfrm>
            <a:off x="2103854" y="1957708"/>
            <a:ext cx="17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7030A0"/>
                </a:solidFill>
              </a:rPr>
              <a:t>Plan de symétrie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04CA20-855E-49A6-8ED7-C5650F4A28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876"/>
          <a:stretch/>
        </p:blipFill>
        <p:spPr>
          <a:xfrm>
            <a:off x="3954380" y="1988840"/>
            <a:ext cx="7830252" cy="392447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810B4BE-540E-4C0B-AFFE-315F3E6F20E0}"/>
              </a:ext>
            </a:extLst>
          </p:cNvPr>
          <p:cNvSpPr/>
          <p:nvPr/>
        </p:nvSpPr>
        <p:spPr>
          <a:xfrm>
            <a:off x="7357130" y="1412776"/>
            <a:ext cx="4571518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/>
            <a:r>
              <a:rPr lang="fr-FR" sz="2000" dirty="0">
                <a:latin typeface="+mj-lt"/>
                <a:cs typeface="Helvetica" panose="020B0604020202020204" pitchFamily="34" charset="0"/>
              </a:rPr>
              <a:t>Fournir de l’ECS à 40°C pendant 10 min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Caloporteurs entrant à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70°C</a:t>
            </a:r>
            <a:r>
              <a:rPr lang="fr-FR" dirty="0">
                <a:latin typeface="+mj-lt"/>
                <a:cs typeface="Helvetica" panose="020B0604020202020204" pitchFamily="34" charset="0"/>
              </a:rPr>
              <a:t> puis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16°C</a:t>
            </a:r>
            <a:r>
              <a:rPr lang="fr-FR" dirty="0">
                <a:latin typeface="+mj-lt"/>
                <a:cs typeface="Helvetica" panose="020B0604020202020204" pitchFamily="34" charset="0"/>
              </a:rPr>
              <a:t> 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Débits (primaire &amp; secondaire) :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180 L/h</a:t>
            </a:r>
          </a:p>
          <a:p>
            <a:pPr marL="540000" lvl="2" indent="-285750" defTabSz="60958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dirty="0">
                <a:latin typeface="+mj-lt"/>
                <a:cs typeface="Helvetica" panose="020B0604020202020204" pitchFamily="34" charset="0"/>
              </a:rPr>
              <a:t>Température initiale du MCP de </a:t>
            </a:r>
            <a:r>
              <a:rPr lang="fr-FR" b="1" dirty="0">
                <a:latin typeface="+mj-lt"/>
                <a:cs typeface="Helvetica" panose="020B0604020202020204" pitchFamily="34" charset="0"/>
              </a:rPr>
              <a:t>15°C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E8E8087-0F65-40C3-9F17-304CBB3D3411}"/>
              </a:ext>
            </a:extLst>
          </p:cNvPr>
          <p:cNvSpPr txBox="1"/>
          <p:nvPr/>
        </p:nvSpPr>
        <p:spPr>
          <a:xfrm>
            <a:off x="6033823" y="1628800"/>
            <a:ext cx="108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CHARGE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C31D36B-84C3-47D4-9248-27AD6A5DA1FA}"/>
              </a:ext>
            </a:extLst>
          </p:cNvPr>
          <p:cNvSpPr txBox="1"/>
          <p:nvPr/>
        </p:nvSpPr>
        <p:spPr>
          <a:xfrm>
            <a:off x="9651240" y="1628800"/>
            <a:ext cx="1362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DECHARGE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5F4D0E3C-0DD3-4EA5-86F6-FF21755A1419}"/>
              </a:ext>
            </a:extLst>
          </p:cNvPr>
          <p:cNvSpPr/>
          <p:nvPr/>
        </p:nvSpPr>
        <p:spPr>
          <a:xfrm>
            <a:off x="5375920" y="3405775"/>
            <a:ext cx="4695602" cy="60840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Modèle validé expérimentalement</a:t>
            </a:r>
          </a:p>
        </p:txBody>
      </p:sp>
    </p:spTree>
    <p:extLst>
      <p:ext uri="{BB962C8B-B14F-4D97-AF65-F5344CB8AC3E}">
        <p14:creationId xmlns:p14="http://schemas.microsoft.com/office/powerpoint/2010/main" val="41773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uiExpand="1" build="allAtOnce" animBg="1"/>
      <p:bldP spid="12" grpId="0"/>
      <p:bldP spid="15" grpId="0" animBg="1"/>
      <p:bldP spid="15" grpId="1" animBg="1"/>
      <p:bldP spid="16" grpId="0"/>
      <p:bldP spid="16" grpId="1"/>
      <p:bldP spid="17" grpId="0" animBg="1"/>
      <p:bldP spid="17" grpId="1" animBg="1"/>
      <p:bldP spid="18" grpId="0"/>
      <p:bldP spid="18" grpId="1"/>
      <p:bldP spid="21" grpId="0"/>
      <p:bldP spid="21" grpId="1"/>
      <p:bldP spid="19" grpId="0"/>
      <p:bldP spid="20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611438B8-81D4-4BE6-9B65-E59EEF119E18}"/>
              </a:ext>
            </a:extLst>
          </p:cNvPr>
          <p:cNvSpPr txBox="1">
            <a:spLocks/>
          </p:cNvSpPr>
          <p:nvPr/>
        </p:nvSpPr>
        <p:spPr>
          <a:xfrm>
            <a:off x="609600" y="1488102"/>
            <a:ext cx="10972800" cy="43749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 3" pitchFamily="18" charset="2"/>
              <a:buChar char="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&gt;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Calibri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/>
              <a:t>Fournir de l’ECS à 40°C pendant 10 min </a:t>
            </a:r>
          </a:p>
          <a:p>
            <a:pPr marL="540000" lvl="2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+mj-lt"/>
                <a:cs typeface="Helvetica" panose="020B0604020202020204" pitchFamily="34" charset="0"/>
              </a:rPr>
              <a:t>Caloporteur entrant à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16°C</a:t>
            </a:r>
            <a:r>
              <a:rPr lang="fr-FR" sz="1800" dirty="0">
                <a:latin typeface="+mj-lt"/>
                <a:cs typeface="Helvetica" panose="020B0604020202020204" pitchFamily="34" charset="0"/>
              </a:rPr>
              <a:t> et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180 L/h</a:t>
            </a:r>
          </a:p>
          <a:p>
            <a:pPr marL="540000" lvl="2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+mj-lt"/>
                <a:cs typeface="Helvetica" panose="020B0604020202020204" pitchFamily="34" charset="0"/>
              </a:rPr>
              <a:t>Température initiale du MCP de </a:t>
            </a:r>
            <a:r>
              <a:rPr lang="fr-FR" sz="1800" b="1" dirty="0">
                <a:latin typeface="+mj-lt"/>
                <a:cs typeface="Helvetica" panose="020B0604020202020204" pitchFamily="34" charset="0"/>
              </a:rPr>
              <a:t>65°C</a:t>
            </a:r>
            <a:endParaRPr lang="fr-FR" sz="1800" dirty="0">
              <a:latin typeface="+mj-lt"/>
              <a:cs typeface="Helvetica" panose="020B0604020202020204" pitchFamily="34" charset="0"/>
            </a:endParaRPr>
          </a:p>
          <a:p>
            <a:pPr marL="0" lvl="1" indent="-562762"/>
            <a:endParaRPr lang="fr-FR" sz="7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lvl="1" indent="0">
              <a:buNone/>
            </a:pP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Tests : </a:t>
            </a:r>
            <a:r>
              <a:rPr lang="fr-FR" sz="2000" b="1" dirty="0">
                <a:latin typeface="Helvetica" panose="020B0604020202020204" pitchFamily="34" charset="0"/>
                <a:cs typeface="Helvetica" panose="020B0604020202020204" pitchFamily="34" charset="0"/>
              </a:rPr>
              <a:t>4 à 10 modules</a:t>
            </a:r>
          </a:p>
          <a:p>
            <a:pPr marL="0" lvl="1" indent="0">
              <a:buNone/>
            </a:pPr>
            <a:r>
              <a:rPr lang="fr-FR" sz="2000" b="1" dirty="0">
                <a:latin typeface="Helvetica" panose="020B0604020202020204" pitchFamily="34" charset="0"/>
                <a:cs typeface="Helvetica" panose="020B0604020202020204" pitchFamily="34" charset="0"/>
              </a:rPr>
              <a:t>           </a:t>
            </a: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distances </a:t>
            </a:r>
            <a:r>
              <a:rPr lang="fr-FR" sz="20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intermodules</a:t>
            </a:r>
            <a:r>
              <a:rPr lang="fr-FR" sz="2000" dirty="0">
                <a:latin typeface="Helvetica" panose="020B0604020202020204" pitchFamily="34" charset="0"/>
                <a:cs typeface="Helvetica" panose="020B0604020202020204" pitchFamily="34" charset="0"/>
              </a:rPr>
              <a:t> de </a:t>
            </a:r>
            <a:r>
              <a:rPr lang="fr-FR" sz="2000" b="1" dirty="0">
                <a:latin typeface="Helvetica" panose="020B0604020202020204" pitchFamily="34" charset="0"/>
                <a:cs typeface="Helvetica" panose="020B0604020202020204" pitchFamily="34" charset="0"/>
              </a:rPr>
              <a:t>2, 3 ou 4 cm</a:t>
            </a:r>
          </a:p>
          <a:p>
            <a:pPr marL="0" lvl="1" indent="-562762"/>
            <a:endParaRPr lang="fr-FR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Étude de sensibilité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7</a:t>
            </a:fld>
            <a:endParaRPr lang="fr-FR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0B693CC2-CB7B-49FC-BD08-6CEEC7BD088C}"/>
              </a:ext>
            </a:extLst>
          </p:cNvPr>
          <p:cNvCxnSpPr>
            <a:cxnSpLocks/>
          </p:cNvCxnSpPr>
          <p:nvPr/>
        </p:nvCxnSpPr>
        <p:spPr>
          <a:xfrm flipH="1">
            <a:off x="10745661" y="2192487"/>
            <a:ext cx="252000" cy="0"/>
          </a:xfrm>
          <a:prstGeom prst="straightConnector1">
            <a:avLst/>
          </a:prstGeom>
          <a:ln>
            <a:headEnd type="arrow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DFCD7939-6B24-41E9-9DCE-D2649307BC38}"/>
                  </a:ext>
                </a:extLst>
              </p:cNvPr>
              <p:cNvSpPr txBox="1"/>
              <p:nvPr/>
            </p:nvSpPr>
            <p:spPr>
              <a:xfrm>
                <a:off x="10594337" y="1867251"/>
                <a:ext cx="11530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fr-FR" sz="1400" b="0" i="1" smtClean="0">
                              <a:latin typeface="Cambria Math" panose="02040503050406030204" pitchFamily="18" charset="0"/>
                            </a:rPr>
                            <m:t>𝑖𝑛𝑡𝑒𝑟𝑚𝑜𝑑𝑢𝑙𝑒</m:t>
                          </m:r>
                        </m:sub>
                      </m:sSub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DFCD7939-6B24-41E9-9DCE-D2649307B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4337" y="1867251"/>
                <a:ext cx="1153073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Image 36">
            <a:extLst>
              <a:ext uri="{FF2B5EF4-FFF2-40B4-BE49-F238E27FC236}">
                <a16:creationId xmlns:a16="http://schemas.microsoft.com/office/drawing/2014/main" id="{008DAE20-D17E-44B9-8004-FE8852E964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477"/>
          <a:stretch/>
        </p:blipFill>
        <p:spPr>
          <a:xfrm>
            <a:off x="6800222" y="1844824"/>
            <a:ext cx="3286368" cy="3522802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71E7F5C5-0F3B-4E33-BA1F-C85949B2F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7824" y="2265010"/>
            <a:ext cx="872309" cy="310542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F7824E8C-1A1D-4C90-AA6D-A227DB147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9264" y="2267172"/>
            <a:ext cx="872309" cy="310542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9A71CB24-76CF-4FB9-A2E8-E3D243BAA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0131" y="2262206"/>
            <a:ext cx="872309" cy="310542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AAE13D15-0148-492E-9348-D1CECDF5F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1153" y="2265010"/>
            <a:ext cx="872309" cy="310542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6F906D6C-89DB-4AEA-9E98-5D6A8D970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0705" y="2265010"/>
            <a:ext cx="872309" cy="310542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FC2728E-A117-4B7A-814A-FA04C2B4A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8347" y="2262206"/>
            <a:ext cx="872309" cy="3105420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1229980F-7F89-457F-B27E-1E6C5BCC6183}"/>
              </a:ext>
            </a:extLst>
          </p:cNvPr>
          <p:cNvSpPr txBox="1"/>
          <p:nvPr/>
        </p:nvSpPr>
        <p:spPr>
          <a:xfrm>
            <a:off x="6831986" y="1904023"/>
            <a:ext cx="2404441" cy="25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Variation entre 0.02 et 0.04 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90F5F6-C09E-4FE7-911D-31B497ABBDFB}"/>
              </a:ext>
            </a:extLst>
          </p:cNvPr>
          <p:cNvSpPr/>
          <p:nvPr/>
        </p:nvSpPr>
        <p:spPr>
          <a:xfrm>
            <a:off x="605162" y="3629923"/>
            <a:ext cx="6642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sz="2000" dirty="0"/>
              <a:t>Meilleure configuration : Distance </a:t>
            </a:r>
            <a:r>
              <a:rPr lang="fr-FR" sz="2000" dirty="0" err="1"/>
              <a:t>intermodule</a:t>
            </a:r>
            <a:r>
              <a:rPr lang="fr-FR" sz="2000" dirty="0"/>
              <a:t> de 2 cm &amp; 10 modules</a:t>
            </a:r>
          </a:p>
          <a:p>
            <a:pPr>
              <a:spcBef>
                <a:spcPts val="600"/>
              </a:spcBef>
            </a:pPr>
            <a:r>
              <a:rPr lang="fr-FR" i="1" dirty="0">
                <a:sym typeface="Wingdings" panose="05000000000000000000" pitchFamily="2" charset="2"/>
              </a:rPr>
              <a:t>          </a:t>
            </a:r>
            <a:r>
              <a:rPr lang="fr-FR" i="1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>
                <a:solidFill>
                  <a:srgbClr val="FF0000"/>
                </a:solidFill>
                <a:sym typeface="Wingdings" panose="05000000000000000000" pitchFamily="2" charset="2"/>
              </a:rPr>
              <a:t>Pas possible : embout de raccordement au moins de 2.6 cm de longueur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fr-FR" sz="2000" dirty="0"/>
              <a:t>Configuration sélectionnée : </a:t>
            </a:r>
            <a:r>
              <a:rPr lang="fr-FR" sz="2000" b="1" dirty="0">
                <a:solidFill>
                  <a:srgbClr val="00B050"/>
                </a:solidFill>
              </a:rPr>
              <a:t>Distance </a:t>
            </a:r>
            <a:r>
              <a:rPr lang="fr-FR" sz="2000" b="1" dirty="0" err="1">
                <a:solidFill>
                  <a:srgbClr val="00B050"/>
                </a:solidFill>
              </a:rPr>
              <a:t>intermodule</a:t>
            </a:r>
            <a:r>
              <a:rPr lang="fr-FR" sz="2000" b="1" dirty="0">
                <a:solidFill>
                  <a:srgbClr val="00B050"/>
                </a:solidFill>
              </a:rPr>
              <a:t> de 3 cm &amp; 10 modules</a:t>
            </a:r>
            <a:endParaRPr lang="fr-FR" sz="2000" b="1" dirty="0">
              <a:solidFill>
                <a:srgbClr val="00B050"/>
              </a:solidFill>
              <a:sym typeface="Wingdings" panose="05000000000000000000" pitchFamily="2" charset="2"/>
            </a:endParaRPr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0F0581C3-5514-4297-BC3F-A4749867BA66}"/>
              </a:ext>
            </a:extLst>
          </p:cNvPr>
          <p:cNvCxnSpPr>
            <a:cxnSpLocks/>
          </p:cNvCxnSpPr>
          <p:nvPr/>
        </p:nvCxnSpPr>
        <p:spPr>
          <a:xfrm flipV="1">
            <a:off x="7850055" y="5470542"/>
            <a:ext cx="363600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322770BE-794C-4957-BD9C-70C07A2E66FD}"/>
              </a:ext>
            </a:extLst>
          </p:cNvPr>
          <p:cNvSpPr txBox="1"/>
          <p:nvPr/>
        </p:nvSpPr>
        <p:spPr>
          <a:xfrm>
            <a:off x="8160754" y="5445224"/>
            <a:ext cx="29968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/>
              <a:t>Variation en fonction du nombre de module</a:t>
            </a:r>
          </a:p>
        </p:txBody>
      </p:sp>
    </p:spTree>
    <p:extLst>
      <p:ext uri="{BB962C8B-B14F-4D97-AF65-F5344CB8AC3E}">
        <p14:creationId xmlns:p14="http://schemas.microsoft.com/office/powerpoint/2010/main" val="17523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7" grpId="0" animBg="1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7A33AFC-025F-494B-BB81-65F1323AC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396" y="1100228"/>
            <a:ext cx="5207704" cy="427298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92D72D-B91B-4306-9CB9-E8CBCE2DD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754" y="2027162"/>
            <a:ext cx="2879099" cy="313003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F9F807-45B9-448C-A653-7C65571666AC}"/>
              </a:ext>
            </a:extLst>
          </p:cNvPr>
          <p:cNvSpPr/>
          <p:nvPr/>
        </p:nvSpPr>
        <p:spPr>
          <a:xfrm>
            <a:off x="11084491" y="4874870"/>
            <a:ext cx="1107509" cy="2334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1934A81-2812-4AB9-AF7E-91071B14645F}"/>
              </a:ext>
            </a:extLst>
          </p:cNvPr>
          <p:cNvSpPr txBox="1"/>
          <p:nvPr/>
        </p:nvSpPr>
        <p:spPr>
          <a:xfrm>
            <a:off x="11159251" y="2004074"/>
            <a:ext cx="103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Un module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C3B813D-D9C3-4709-B0E2-8482BAAD9A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" b="22659"/>
          <a:stretch/>
        </p:blipFill>
        <p:spPr>
          <a:xfrm>
            <a:off x="8257745" y="1419287"/>
            <a:ext cx="2011854" cy="282903"/>
          </a:xfrm>
          <a:prstGeom prst="rect">
            <a:avLst/>
          </a:prstGeom>
        </p:spPr>
      </p:pic>
      <p:sp>
        <p:nvSpPr>
          <p:cNvPr id="13" name="Cube 12">
            <a:extLst>
              <a:ext uri="{FF2B5EF4-FFF2-40B4-BE49-F238E27FC236}">
                <a16:creationId xmlns:a16="http://schemas.microsoft.com/office/drawing/2014/main" id="{A4240BC2-C41A-4A12-9CB3-61C704063575}"/>
              </a:ext>
            </a:extLst>
          </p:cNvPr>
          <p:cNvSpPr/>
          <p:nvPr/>
        </p:nvSpPr>
        <p:spPr>
          <a:xfrm>
            <a:off x="7486484" y="1759055"/>
            <a:ext cx="1068293" cy="533860"/>
          </a:xfrm>
          <a:prstGeom prst="cube">
            <a:avLst>
              <a:gd name="adj" fmla="val 100000"/>
            </a:avLst>
          </a:prstGeom>
          <a:noFill/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77F28ED-5C13-4D44-8F5F-75763763B205}"/>
              </a:ext>
            </a:extLst>
          </p:cNvPr>
          <p:cNvSpPr txBox="1"/>
          <p:nvPr/>
        </p:nvSpPr>
        <p:spPr>
          <a:xfrm>
            <a:off x="10096180" y="1261734"/>
            <a:ext cx="913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accent6"/>
                </a:solidFill>
              </a:rPr>
              <a:t>ZOOM</a:t>
            </a:r>
            <a:endParaRPr lang="fr-FR" b="1" dirty="0">
              <a:solidFill>
                <a:schemeClr val="accent6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B151553-B225-4B15-A594-EA09CD2C2626}"/>
              </a:ext>
            </a:extLst>
          </p:cNvPr>
          <p:cNvSpPr txBox="1"/>
          <p:nvPr/>
        </p:nvSpPr>
        <p:spPr>
          <a:xfrm>
            <a:off x="8830827" y="1598347"/>
            <a:ext cx="2132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FFC000"/>
                </a:solidFill>
              </a:rPr>
              <a:t>Milieu équivalent       (MCP, ailettes et plaques)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8B8B72-8FD8-49FD-ADD6-C3A26621A05B}"/>
              </a:ext>
            </a:extLst>
          </p:cNvPr>
          <p:cNvSpPr/>
          <p:nvPr/>
        </p:nvSpPr>
        <p:spPr>
          <a:xfrm>
            <a:off x="9517197" y="2369026"/>
            <a:ext cx="972000" cy="2376000"/>
          </a:xfrm>
          <a:prstGeom prst="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79C9494-ECFD-4273-9098-8DBC9E10000A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9931198" y="2168934"/>
            <a:ext cx="71999" cy="200092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7B6E812B-95DE-4CE0-94F8-0CE57E779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0046" y="2406514"/>
            <a:ext cx="2914551" cy="2304070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7FC75521-3DCA-4AC1-8444-8FCB3CE79E69}"/>
              </a:ext>
            </a:extLst>
          </p:cNvPr>
          <p:cNvSpPr/>
          <p:nvPr/>
        </p:nvSpPr>
        <p:spPr>
          <a:xfrm>
            <a:off x="10203515" y="2249016"/>
            <a:ext cx="850903" cy="2580555"/>
          </a:xfrm>
          <a:prstGeom prst="ellipse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68FF6CF-ABCB-490B-B545-966584800DC0}"/>
              </a:ext>
            </a:extLst>
          </p:cNvPr>
          <p:cNvCxnSpPr>
            <a:endCxn id="19" idx="7"/>
          </p:cNvCxnSpPr>
          <p:nvPr/>
        </p:nvCxnSpPr>
        <p:spPr>
          <a:xfrm flipH="1">
            <a:off x="10929806" y="2249016"/>
            <a:ext cx="358928" cy="377914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8E79CD7-ED30-4327-B13D-52535AB9933B}"/>
                  </a:ext>
                </a:extLst>
              </p:cNvPr>
              <p:cNvSpPr/>
              <p:nvPr/>
            </p:nvSpPr>
            <p:spPr>
              <a:xfrm>
                <a:off x="4516426" y="4365104"/>
                <a:ext cx="3235758" cy="481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𝒂𝒍𝒖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𝝆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𝒂𝒍𝒖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𝒄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𝒑</m:t>
                          </m:r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𝒂𝒍𝒖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⋅(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𝑴𝑪𝑷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fr-FR" sz="1600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𝒎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sz="16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8E79CD7-ED30-4327-B13D-52535AB993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426" y="4365104"/>
                <a:ext cx="3235758" cy="48199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7965C2F-08A8-4446-8775-A70EA34731A9}"/>
                  </a:ext>
                </a:extLst>
              </p:cNvPr>
              <p:cNvSpPr/>
              <p:nvPr/>
            </p:nvSpPr>
            <p:spPr>
              <a:xfrm>
                <a:off x="1215396" y="4376679"/>
                <a:ext cx="296183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𝑴𝑪𝑷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16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fr-FR" sz="16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fr-FR" sz="16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𝒍</m:t>
                              </m:r>
                            </m:sub>
                          </m:sSub>
                        </m:e>
                      </m:d>
                      <m:r>
                        <a:rPr lang="fr-FR" sz="16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fr-FR" sz="16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𝒔</m:t>
                          </m:r>
                        </m:sub>
                      </m:sSub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7965C2F-08A8-4446-8775-A70EA34731A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396" y="4376679"/>
                <a:ext cx="2961836" cy="338554"/>
              </a:xfrm>
              <a:prstGeom prst="rect">
                <a:avLst/>
              </a:prstGeom>
              <a:blipFill>
                <a:blip r:embed="rId7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3D87333-1115-4865-9BE2-43EFE05A6954}"/>
                  </a:ext>
                </a:extLst>
              </p:cNvPr>
              <p:cNvSpPr/>
              <p:nvPr/>
            </p:nvSpPr>
            <p:spPr>
              <a:xfrm>
                <a:off x="4327287" y="5336874"/>
                <a:ext cx="7698809" cy="972446"/>
              </a:xfrm>
              <a:prstGeom prst="rect">
                <a:avLst/>
              </a:prstGeom>
              <a:ln w="19050">
                <a:solidFill>
                  <a:srgbClr val="FFC000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2000" dirty="0"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Conductivité thermique équivalente du milieu équivalent</a:t>
                </a: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𝒆𝒇𝒇</m:t>
                          </m:r>
                        </m:sub>
                      </m:sSub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𝑴𝑪𝑷</m:t>
                          </m:r>
                        </m:sub>
                      </m:sSub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</m:d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𝒂𝒍𝒖</m:t>
                          </m:r>
                        </m:sub>
                      </m:sSub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d>
                        <m:d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𝝀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𝒔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𝒍</m:t>
                              </m:r>
                            </m:sub>
                          </m:s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d>
                            <m:dPr>
                              <m:ctrlP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𝝀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𝒍</m:t>
                                  </m:r>
                                </m:sub>
                              </m:sSub>
                              <m:r>
                                <a:rPr lang="fr-FR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𝝀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𝒔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</m:d>
                      <m:r>
                        <a:rPr lang="fr-FR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𝝀</m:t>
                          </m:r>
                        </m:e>
                        <m:sub>
                          <m:r>
                            <a:rPr lang="fr-FR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𝒂𝒍𝒖</m:t>
                          </m:r>
                        </m:sub>
                      </m:sSub>
                    </m:oMath>
                  </m:oMathPara>
                </a14:m>
                <a:endParaRPr lang="fr-FR" b="1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3D87333-1115-4865-9BE2-43EFE05A69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7287" y="5336874"/>
                <a:ext cx="7698809" cy="972446"/>
              </a:xfrm>
              <a:prstGeom prst="rect">
                <a:avLst/>
              </a:prstGeom>
              <a:blipFill>
                <a:blip r:embed="rId8"/>
                <a:stretch>
                  <a:fillRect l="-790" t="-1840"/>
                </a:stretch>
              </a:blipFill>
              <a:ln w="19050">
                <a:solidFill>
                  <a:srgbClr val="FFC000"/>
                </a:solidFill>
                <a:prstDash val="sysDot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ZoneTexte 24">
            <a:extLst>
              <a:ext uri="{FF2B5EF4-FFF2-40B4-BE49-F238E27FC236}">
                <a16:creationId xmlns:a16="http://schemas.microsoft.com/office/drawing/2014/main" id="{DFD2AC82-CC4F-413E-BB73-F66394F7C9C2}"/>
              </a:ext>
            </a:extLst>
          </p:cNvPr>
          <p:cNvSpPr txBox="1"/>
          <p:nvPr/>
        </p:nvSpPr>
        <p:spPr>
          <a:xfrm>
            <a:off x="11036902" y="4814147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0.03 m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853CCE8-AF8D-4C15-8DD7-ED47F0E56DDE}"/>
              </a:ext>
            </a:extLst>
          </p:cNvPr>
          <p:cNvSpPr/>
          <p:nvPr/>
        </p:nvSpPr>
        <p:spPr>
          <a:xfrm>
            <a:off x="9664548" y="4877508"/>
            <a:ext cx="538967" cy="2308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040EA24-8A44-4AD9-8898-F8C139556EFA}"/>
              </a:ext>
            </a:extLst>
          </p:cNvPr>
          <p:cNvSpPr txBox="1"/>
          <p:nvPr/>
        </p:nvSpPr>
        <p:spPr>
          <a:xfrm>
            <a:off x="9616959" y="4816785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0.03 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Espace réservé du texte 5">
                <a:extLst>
                  <a:ext uri="{FF2B5EF4-FFF2-40B4-BE49-F238E27FC236}">
                    <a16:creationId xmlns:a16="http://schemas.microsoft.com/office/drawing/2014/main" id="{57607B90-CCDD-435E-AF95-E5895AA25F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253" y="1412776"/>
                <a:ext cx="8650781" cy="458268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Wingdings 3" pitchFamily="18" charset="2"/>
                  <a:buChar char="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&gt;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Calibri" pitchFamily="34" charset="0"/>
                  <a:buChar char="-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Font typeface="+mj-lt"/>
                  <a:buAutoNum type="arabicPeriod"/>
                </a:pPr>
                <a:r>
                  <a:rPr lang="fr-FR" sz="2000" dirty="0">
                    <a:latin typeface="+mj-lt"/>
                  </a:rPr>
                  <a:t>Échanges entre les fluides </a:t>
                </a:r>
                <a:r>
                  <a:rPr lang="fr-FR" sz="2000" dirty="0">
                    <a:solidFill>
                      <a:srgbClr val="FF0000"/>
                    </a:solidFill>
                    <a:latin typeface="+mj-lt"/>
                  </a:rPr>
                  <a:t>caloporteurs chaud (</a:t>
                </a:r>
                <a14:m>
                  <m:oMath xmlns:m="http://schemas.openxmlformats.org/officeDocument/2006/math"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+mj-lt"/>
                  </a:rPr>
                  <a:t>)</a:t>
                </a:r>
                <a:r>
                  <a:rPr lang="fr-FR" sz="2000" dirty="0">
                    <a:latin typeface="+mj-lt"/>
                  </a:rPr>
                  <a:t>,</a:t>
                </a:r>
                <a:r>
                  <a:rPr lang="fr-FR" sz="2000" dirty="0">
                    <a:solidFill>
                      <a:srgbClr val="FF0000"/>
                    </a:solidFill>
                    <a:latin typeface="+mj-lt"/>
                  </a:rPr>
                  <a:t> </a:t>
                </a:r>
                <a:r>
                  <a:rPr lang="fr-FR" sz="2000" dirty="0">
                    <a:solidFill>
                      <a:srgbClr val="00B0F0"/>
                    </a:solidFill>
                    <a:latin typeface="+mj-lt"/>
                  </a:rPr>
                  <a:t>froid (</a:t>
                </a:r>
                <a14:m>
                  <m:oMath xmlns:m="http://schemas.openxmlformats.org/officeDocument/2006/math">
                    <m:r>
                      <a:rPr lang="fr-FR" sz="20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fr-FR" sz="2000" dirty="0">
                    <a:solidFill>
                      <a:srgbClr val="00B0F0"/>
                    </a:solidFill>
                    <a:latin typeface="+mj-lt"/>
                  </a:rPr>
                  <a:t>) </a:t>
                </a:r>
                <a:r>
                  <a:rPr lang="fr-FR" sz="2000" dirty="0">
                    <a:latin typeface="+mj-lt"/>
                  </a:rPr>
                  <a:t>et le </a:t>
                </a:r>
                <a:r>
                  <a:rPr lang="fr-FR" sz="2000" dirty="0">
                    <a:solidFill>
                      <a:srgbClr val="00B050"/>
                    </a:solidFill>
                    <a:latin typeface="+mj-lt"/>
                  </a:rPr>
                  <a:t>milieu eq.</a:t>
                </a:r>
                <a:endParaRPr lang="fr-FR" sz="2000" dirty="0">
                  <a:solidFill>
                    <a:srgbClr val="00B050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fr-FR" sz="15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𝝆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𝑽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𝒄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</m:den>
                          </m:f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̇"/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sub>
                              </m:sSub>
                            </m:e>
                          </m:acc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𝒄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den>
                          </m:f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𝑷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𝑴𝑪𝑷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⋅(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eqArr>
                    </m:oMath>
                  </m:oMathPara>
                </a14:m>
                <a:endParaRPr lang="fr-FR" sz="1500" b="1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fr-FR" sz="15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𝝆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𝑽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𝒄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𝑭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</m:den>
                          </m:f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̇"/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𝑭</m:t>
                                  </m:r>
                                </m:sub>
                              </m:sSub>
                            </m:e>
                          </m:acc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𝒄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𝑭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den>
                          </m:f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𝑷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=−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𝑴𝑪𝑷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FR" sz="1500" b="1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𝑭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⋅(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500" b="1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fr-FR" sz="1500" b="1" i="1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𝑭</m:t>
                              </m:r>
                            </m:sub>
                          </m:s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eqArr>
                    </m:oMath>
                  </m:oMathPara>
                </a14:m>
                <a:endParaRPr lang="fr-FR" sz="1500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514350" indent="-51435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Font typeface="+mj-lt"/>
                  <a:buAutoNum type="arabicPeriod" startAt="2"/>
                </a:pPr>
                <a:r>
                  <a:rPr lang="fr-FR" sz="2000" dirty="0"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Échanges dans le </a:t>
                </a:r>
                <a:r>
                  <a:rPr lang="fr-FR" sz="2000" dirty="0">
                    <a:solidFill>
                      <a:srgbClr val="00B050"/>
                    </a:solidFill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milieu équivalent </a:t>
                </a:r>
                <a:r>
                  <a:rPr lang="fr-FR" sz="2000" dirty="0"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(phases liquide </a:t>
                </a:r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𝑙</m:t>
                    </m:r>
                  </m:oMath>
                </a14:m>
                <a:r>
                  <a:rPr lang="fr-FR" sz="2000" dirty="0"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et solide </a:t>
                </a:r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fr-FR" sz="2000" dirty="0"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fr-FR" sz="15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eqArrPr>
                        <m:e>
                          <m:f>
                            <m:f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𝑯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𝑴𝑪𝑷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𝑽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𝑴𝑪𝑷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𝑯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𝒂𝒍𝒖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𝑽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𝒂</m:t>
                                  </m:r>
                                  <m:r>
                                    <a:rPr lang="fr-FR" sz="1500" b="1" i="1" smtClean="0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𝒊𝒍𝒍𝒆𝒕𝒕𝒆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𝑴𝑪𝑷</m:t>
                                      </m:r>
                                    </m:sub>
                                  </m:s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𝒂</m:t>
                                      </m:r>
                                      <m:r>
                                        <a:rPr lang="fr-FR" sz="1500" b="1" i="1" smtClean="0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𝒊𝒍𝒍𝒆𝒕𝒕𝒆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⋅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𝝏</m:t>
                              </m:r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</m:den>
                          </m:f>
                          <m:r>
                            <a:rPr lang="fr-FR" sz="15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𝝀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𝒆𝒇𝒇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∙</m:t>
                              </m:r>
                              <m:f>
                                <m:f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𝑻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𝑴𝑪𝑷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𝝀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𝒆𝒇𝒇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den>
                              </m:f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∙</m:t>
                              </m:r>
                              <m:f>
                                <m:f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𝑻</m:t>
                                      </m:r>
                                    </m:e>
                                    <m:sub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𝑴𝑪𝑷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𝝏</m:t>
                                  </m:r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den>
                              </m:f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𝝀</m:t>
                                  </m:r>
                                </m:e>
                                <m:sub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𝒆𝒇𝒇</m:t>
                                  </m:r>
                                </m:sub>
                              </m:sSub>
                              <m:r>
                                <a:rPr lang="fr-FR" sz="15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𝝏</m:t>
                                          </m:r>
                                        </m:e>
                                        <m:sup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𝟐</m:t>
                                          </m:r>
                                        </m:sup>
                                      </m:sSup>
                                      <m:sSub>
                                        <m:sSub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𝑴𝑪𝑷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𝝏</m:t>
                                      </m:r>
                                      <m:sSup>
                                        <m:sSup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  <m:sup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𝟐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fr-FR" sz="15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𝝏</m:t>
                                          </m:r>
                                        </m:e>
                                        <m:sup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𝟐</m:t>
                                          </m:r>
                                        </m:sup>
                                      </m:sSup>
                                      <m:sSub>
                                        <m:sSub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𝑴𝑪𝑷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fr-FR" sz="1500" b="1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𝝏</m:t>
                                      </m:r>
                                      <m:sSup>
                                        <m:sSupPr>
                                          <m:ctrlP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𝒚</m:t>
                                          </m:r>
                                        </m:e>
                                        <m:sup>
                                          <m:r>
                                            <a:rPr lang="fr-FR" sz="1500" b="1" i="1"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𝟐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d>
                            </m:e>
                          </m:d>
                          <m:r>
                            <a:rPr lang="fr-FR" sz="15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eqArr>
                    </m:oMath>
                  </m:oMathPara>
                </a14:m>
                <a:endParaRPr lang="fr-FR" sz="1500" b="1" dirty="0"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None/>
                </a:pPr>
                <a:r>
                  <a:rPr lang="fr-FR" sz="1500" b="1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                           </a:t>
                </a:r>
                <a:r>
                  <a:rPr lang="fr-FR" sz="1500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et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fr-FR" sz="1500" b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5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5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            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𝒑𝒐𝒖𝒓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𝑴𝑪𝑷</m:t>
                                    </m:r>
                                  </m:sub>
                                </m:sSub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𝑯</m:t>
                                        </m:r>
                                      </m:e>
                                      <m:sub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𝑴𝑪𝑷</m:t>
                                        </m:r>
                                      </m:sub>
                                    </m:s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𝑯</m:t>
                                        </m:r>
                                      </m:e>
                                      <m:sub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𝑯</m:t>
                                        </m:r>
                                      </m:e>
                                      <m:sub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𝒍</m:t>
                                        </m:r>
                                      </m:sub>
                                    </m:s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𝑯</m:t>
                                        </m:r>
                                      </m:e>
                                      <m:sub>
                                        <m:r>
                                          <a:rPr lang="fr-FR" sz="1500" b="1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𝒔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   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𝒑𝒐𝒖𝒓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𝑴𝑪𝑷</m:t>
                                    </m:r>
                                  </m:sub>
                                </m:sSub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𝒍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            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𝒑𝒐𝒖𝒓</m:t>
                                </m:r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𝑴𝑪𝑷</m:t>
                                    </m:r>
                                  </m:sub>
                                </m:sSub>
                                <m:r>
                                  <a:rPr lang="fr-FR" sz="15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&gt;</m:t>
                                </m:r>
                                <m:sSub>
                                  <m:sSubPr>
                                    <m:ctrlP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𝑯</m:t>
                                    </m:r>
                                  </m:e>
                                  <m:sub>
                                    <m:r>
                                      <a:rPr lang="fr-FR" sz="1500" b="1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𝒍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500" b="1" dirty="0">
                  <a:latin typeface="+mj-lt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fr-FR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Espace réservé du texte 5">
                <a:extLst>
                  <a:ext uri="{FF2B5EF4-FFF2-40B4-BE49-F238E27FC236}">
                    <a16:creationId xmlns:a16="http://schemas.microsoft.com/office/drawing/2014/main" id="{57607B90-CCDD-435E-AF95-E5895AA25F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53" y="1412776"/>
                <a:ext cx="8650781" cy="4582689"/>
              </a:xfrm>
              <a:prstGeom prst="rect">
                <a:avLst/>
              </a:prstGeom>
              <a:blipFill>
                <a:blip r:embed="rId9"/>
                <a:stretch>
                  <a:fillRect l="-775" t="-7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>
            <a:extLst>
              <a:ext uri="{FF2B5EF4-FFF2-40B4-BE49-F238E27FC236}">
                <a16:creationId xmlns:a16="http://schemas.microsoft.com/office/drawing/2014/main" id="{6055F2EB-2472-4DF8-933F-235112B875D9}"/>
              </a:ext>
            </a:extLst>
          </p:cNvPr>
          <p:cNvSpPr/>
          <p:nvPr/>
        </p:nvSpPr>
        <p:spPr>
          <a:xfrm>
            <a:off x="348791" y="5877272"/>
            <a:ext cx="102043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 startAt="3"/>
            </a:pPr>
            <a:r>
              <a:rPr lang="fr-FR" sz="2000" dirty="0">
                <a:ea typeface="Calibri" panose="020F0502020204030204" pitchFamily="34" charset="0"/>
                <a:cs typeface="Arial" panose="020B0604020202020204" pitchFamily="34" charset="0"/>
              </a:rPr>
              <a:t>      Interface caloporteur / MCP : échanges convectifs (caloporteur) et conductifs (MCP)</a:t>
            </a:r>
          </a:p>
        </p:txBody>
      </p:sp>
    </p:spTree>
    <p:extLst>
      <p:ext uri="{BB962C8B-B14F-4D97-AF65-F5344CB8AC3E}">
        <p14:creationId xmlns:p14="http://schemas.microsoft.com/office/powerpoint/2010/main" val="76835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3" grpId="0" animBg="1"/>
      <p:bldP spid="13" grpId="1" animBg="1"/>
      <p:bldP spid="14" grpId="0"/>
      <p:bldP spid="14" grpId="1"/>
      <p:bldP spid="15" grpId="0"/>
      <p:bldP spid="16" grpId="0" animBg="1"/>
      <p:bldP spid="19" grpId="0" animBg="1"/>
      <p:bldP spid="21" grpId="0"/>
      <p:bldP spid="22" grpId="0"/>
      <p:bldP spid="23" grpId="0" animBg="1"/>
      <p:bldP spid="23" grpId="1" animBg="1"/>
      <p:bldP spid="25" grpId="0"/>
      <p:bldP spid="26" grpId="0" animBg="1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6E459D47-B06E-4014-8CDC-8E98A9241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2277" y="1715142"/>
            <a:ext cx="1992075" cy="419854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E3F787E-9FB8-4F89-A0B2-45FF54184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45" t="12960" r="6595" b="27075"/>
          <a:stretch/>
        </p:blipFill>
        <p:spPr>
          <a:xfrm>
            <a:off x="6672064" y="1684005"/>
            <a:ext cx="4008962" cy="406456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8AEEB59-CD3E-42DA-B879-F6424EED1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Méthodologie – Batterie unitaire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373B4-3F97-4FB2-A58A-CC2E6929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25/06/2024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82B08F-6A46-4C19-BDF3-33929A079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Session Stockage – JNES 2024 – Anglet – Diane Le Roux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0AA64B-AC2B-4858-B4B6-9845CAA7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6D085-4A73-43FD-8468-95843195C767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8" name="Picture 6" descr="Image">
            <a:extLst>
              <a:ext uri="{FF2B5EF4-FFF2-40B4-BE49-F238E27FC236}">
                <a16:creationId xmlns:a16="http://schemas.microsoft.com/office/drawing/2014/main" id="{BE3A408A-6573-4E96-8EDE-D5D5A7DB4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1560307"/>
            <a:ext cx="2541656" cy="451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A133B97-9364-4394-BECA-085966FD30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246"/>
          <a:stretch/>
        </p:blipFill>
        <p:spPr>
          <a:xfrm>
            <a:off x="5879976" y="1992761"/>
            <a:ext cx="2647948" cy="1603745"/>
          </a:xfrm>
          <a:prstGeom prst="rect">
            <a:avLst/>
          </a:prstGeom>
        </p:spPr>
      </p:pic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66DDF699-CD6F-47BE-9FE5-2D743E58B0AD}"/>
              </a:ext>
            </a:extLst>
          </p:cNvPr>
          <p:cNvSpPr txBox="1">
            <a:spLocks/>
          </p:cNvSpPr>
          <p:nvPr/>
        </p:nvSpPr>
        <p:spPr>
          <a:xfrm>
            <a:off x="609600" y="1417638"/>
            <a:ext cx="7334835" cy="4891682"/>
          </a:xfrm>
          <a:prstGeom prst="rect">
            <a:avLst/>
          </a:prstGeom>
        </p:spPr>
        <p:txBody>
          <a:bodyPr/>
          <a:lstStyle>
            <a:lvl1pPr marL="0" indent="0" algn="l" defTabSz="609585" rtl="0" eaLnBrk="1" latinLnBrk="0" hangingPunct="1">
              <a:spcBef>
                <a:spcPts val="1600"/>
              </a:spcBef>
              <a:buFont typeface="Arial"/>
              <a:buNone/>
              <a:defRPr sz="1800" b="0" i="0" kern="120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351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2pPr>
            <a:lvl3pPr marL="823363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3pPr>
            <a:lvl4pPr marL="131865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4pPr>
            <a:lvl5pPr marL="1915536" indent="-304792" algn="l" defTabSz="702716" rtl="0" eaLnBrk="1" latinLnBrk="0" hangingPunct="1">
              <a:spcBef>
                <a:spcPct val="20000"/>
              </a:spcBef>
              <a:buFont typeface="Lucida Grande"/>
              <a:buChar char="-"/>
              <a:defRPr sz="1600" b="0" i="0" kern="120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+mn-ea"/>
                <a:cs typeface="Arial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u="sng" dirty="0">
                <a:solidFill>
                  <a:schemeClr val="tx1"/>
                </a:solidFill>
                <a:latin typeface="+mj-lt"/>
              </a:rPr>
              <a:t>Batterie unitaire :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Dimensions (sans isolation) : 40x40x47 cm³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Isolation de 8 cm de chaque côté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Dimensions totales : 56x56x71 cm</a:t>
            </a:r>
            <a:r>
              <a:rPr lang="fr-FR" dirty="0">
                <a:solidFill>
                  <a:schemeClr val="tx1"/>
                </a:solidFill>
                <a:cs typeface="Helvetica" panose="020B0604020202020204" pitchFamily="34" charset="0"/>
              </a:rPr>
              <a:t>³</a:t>
            </a:r>
            <a:endParaRPr lang="fr-FR" dirty="0">
              <a:solidFill>
                <a:schemeClr val="tx1"/>
              </a:solidFill>
              <a:latin typeface="+mj-lt"/>
              <a:cs typeface="Helvetica" panose="020B0604020202020204" pitchFamily="34" charset="0"/>
            </a:endParaRP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Echangeur à co-courant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u="sng" dirty="0">
                <a:solidFill>
                  <a:schemeClr val="tx1"/>
                </a:solidFill>
                <a:latin typeface="+mj-lt"/>
              </a:rPr>
              <a:t>Modules : 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Surface : 40x40 cm²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Matériau : Aluminium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2 plaques de 4 mm &amp; 1 plaque de 2 mm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Nombre : 10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Distance </a:t>
            </a:r>
            <a:r>
              <a:rPr lang="fr-FR" dirty="0" err="1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intermodule</a:t>
            </a: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 : 3 cm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fr-FR" sz="2000" b="1" u="sng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MCP (</a:t>
            </a:r>
            <a:r>
              <a:rPr lang="fr-FR" sz="2000" b="1" u="sng" dirty="0" err="1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octadecanol</a:t>
            </a:r>
            <a:r>
              <a:rPr lang="fr-FR" sz="2000" b="1" u="sng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) : </a:t>
            </a:r>
          </a:p>
          <a:p>
            <a:pPr marL="742950" lvl="2" indent="-285750">
              <a:buFontTx/>
              <a:buChar char="-"/>
            </a:pPr>
            <a:r>
              <a:rPr lang="fr-FR" dirty="0">
                <a:solidFill>
                  <a:schemeClr val="tx1"/>
                </a:solidFill>
                <a:latin typeface="+mj-lt"/>
                <a:cs typeface="Helvetica" panose="020B0604020202020204" pitchFamily="34" charset="0"/>
              </a:rPr>
              <a:t>Quantité : 42 kg</a:t>
            </a:r>
            <a:endParaRPr lang="fr-FR" sz="1600" dirty="0">
              <a:solidFill>
                <a:schemeClr val="tx1"/>
              </a:solidFill>
              <a:latin typeface="+mj-lt"/>
              <a:cs typeface="Helvetica" panose="020B0604020202020204" pitchFamily="34" charset="0"/>
            </a:endParaRP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88D020B-C91E-42E4-9139-428C8E9F9FD6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6807833" y="2468376"/>
            <a:ext cx="0" cy="2186544"/>
          </a:xfrm>
          <a:prstGeom prst="straightConnector1">
            <a:avLst/>
          </a:prstGeom>
          <a:ln w="28575">
            <a:solidFill>
              <a:schemeClr val="accent3"/>
            </a:solidFill>
            <a:headEnd type="arrow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FE213F1C-ABFE-462C-9F13-2DC6D54E7FBF}"/>
              </a:ext>
            </a:extLst>
          </p:cNvPr>
          <p:cNvSpPr/>
          <p:nvPr/>
        </p:nvSpPr>
        <p:spPr>
          <a:xfrm>
            <a:off x="5591944" y="4654920"/>
            <a:ext cx="2431778" cy="1192705"/>
          </a:xfrm>
          <a:prstGeom prst="round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accent3"/>
                </a:solidFill>
              </a:rPr>
              <a:t>Ailettes longitudinales entre 2 modules</a:t>
            </a:r>
          </a:p>
          <a:p>
            <a:pPr algn="ctr"/>
            <a:r>
              <a:rPr lang="fr-FR" dirty="0">
                <a:solidFill>
                  <a:schemeClr val="accent3"/>
                </a:solidFill>
              </a:rPr>
              <a:t>0.5 mm d’épaisseur</a:t>
            </a:r>
          </a:p>
          <a:p>
            <a:pPr algn="ctr"/>
            <a:r>
              <a:rPr lang="fr-FR" dirty="0">
                <a:solidFill>
                  <a:schemeClr val="accent3"/>
                </a:solidFill>
              </a:rPr>
              <a:t>Surface de 3.8 m²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81C2065-C803-4F26-B7A9-DC125B5FAEBD}"/>
              </a:ext>
            </a:extLst>
          </p:cNvPr>
          <p:cNvSpPr/>
          <p:nvPr/>
        </p:nvSpPr>
        <p:spPr>
          <a:xfrm>
            <a:off x="1036543" y="2168599"/>
            <a:ext cx="4416491" cy="599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Charge &amp; Décharge simultanées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22D013F-E095-4FA9-A5EE-A59EED224BD7}"/>
              </a:ext>
            </a:extLst>
          </p:cNvPr>
          <p:cNvCxnSpPr>
            <a:cxnSpLocks/>
          </p:cNvCxnSpPr>
          <p:nvPr/>
        </p:nvCxnSpPr>
        <p:spPr>
          <a:xfrm flipV="1">
            <a:off x="9379934" y="3437585"/>
            <a:ext cx="532720" cy="3795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A2D8BA5-C9C0-4501-BF6C-52CF5CD534BC}"/>
              </a:ext>
            </a:extLst>
          </p:cNvPr>
          <p:cNvSpPr txBox="1"/>
          <p:nvPr/>
        </p:nvSpPr>
        <p:spPr>
          <a:xfrm>
            <a:off x="9843305" y="3273027"/>
            <a:ext cx="1941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Plaque en aluminium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1E9C4568-1CFB-4B5D-8E1D-655796BCA42F}"/>
              </a:ext>
            </a:extLst>
          </p:cNvPr>
          <p:cNvCxnSpPr>
            <a:cxnSpLocks/>
          </p:cNvCxnSpPr>
          <p:nvPr/>
        </p:nvCxnSpPr>
        <p:spPr>
          <a:xfrm>
            <a:off x="8875878" y="4365104"/>
            <a:ext cx="770416" cy="55566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5517333A-86E4-440F-92A6-6AEE54C05274}"/>
              </a:ext>
            </a:extLst>
          </p:cNvPr>
          <p:cNvSpPr txBox="1"/>
          <p:nvPr/>
        </p:nvSpPr>
        <p:spPr>
          <a:xfrm>
            <a:off x="9585613" y="4747339"/>
            <a:ext cx="16250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</a:rPr>
              <a:t>Caloporteur froid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2A42D7AD-CD7E-4900-B173-40AC5B89987B}"/>
              </a:ext>
            </a:extLst>
          </p:cNvPr>
          <p:cNvCxnSpPr>
            <a:cxnSpLocks/>
          </p:cNvCxnSpPr>
          <p:nvPr/>
        </p:nvCxnSpPr>
        <p:spPr>
          <a:xfrm>
            <a:off x="8616510" y="4894425"/>
            <a:ext cx="770416" cy="55566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58544532-BD78-4FB0-8EAC-FA5A09E77CFF}"/>
              </a:ext>
            </a:extLst>
          </p:cNvPr>
          <p:cNvSpPr txBox="1"/>
          <p:nvPr/>
        </p:nvSpPr>
        <p:spPr>
          <a:xfrm>
            <a:off x="9326245" y="5276660"/>
            <a:ext cx="1737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rgbClr val="C00000"/>
                </a:solidFill>
              </a:rPr>
              <a:t>Caloporteur chaud</a:t>
            </a:r>
          </a:p>
        </p:txBody>
      </p:sp>
    </p:spTree>
    <p:extLst>
      <p:ext uri="{BB962C8B-B14F-4D97-AF65-F5344CB8AC3E}">
        <p14:creationId xmlns:p14="http://schemas.microsoft.com/office/powerpoint/2010/main" val="299611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/>
      <p:bldP spid="17" grpId="1"/>
      <p:bldP spid="23" grpId="0"/>
      <p:bldP spid="23" grpId="1"/>
      <p:bldP spid="25" grpId="0"/>
      <p:bldP spid="25" grpId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2851</TotalTime>
  <Words>3105</Words>
  <Application>Microsoft Office PowerPoint</Application>
  <PresentationFormat>Grand écran</PresentationFormat>
  <Paragraphs>633</Paragraphs>
  <Slides>27</Slides>
  <Notes>3</Notes>
  <HiddenSlides>1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7" baseType="lpstr">
      <vt:lpstr>Arial</vt:lpstr>
      <vt:lpstr>Avenir Book</vt:lpstr>
      <vt:lpstr>Calibri</vt:lpstr>
      <vt:lpstr>Calibri Light</vt:lpstr>
      <vt:lpstr>Cambria Math</vt:lpstr>
      <vt:lpstr>Helvetica</vt:lpstr>
      <vt:lpstr>Times New Roman</vt:lpstr>
      <vt:lpstr>Wingdings</vt:lpstr>
      <vt:lpstr>Wingdings 3</vt:lpstr>
      <vt:lpstr>Thème Office</vt:lpstr>
      <vt:lpstr>Modélisation dynamique &amp; étude de sensibilité des dimensions d’un échangeur-stockeur thermique à base de matériaux à changement de phase</vt:lpstr>
      <vt:lpstr>Contexte</vt:lpstr>
      <vt:lpstr>Plan</vt:lpstr>
      <vt:lpstr>Choix des MCP – Sélection, Caractérisation &amp; Tests</vt:lpstr>
      <vt:lpstr>Méthodologie – Design du stockage à base de MCP</vt:lpstr>
      <vt:lpstr>Méthodologie – Prototype</vt:lpstr>
      <vt:lpstr>Méthodologie – Étude de sensibilité</vt:lpstr>
      <vt:lpstr>Méthodologie – Batterie unitaire</vt:lpstr>
      <vt:lpstr>Méthodologie – Batterie unitaire</vt:lpstr>
      <vt:lpstr>Méthodologie – Batterie unitaire</vt:lpstr>
      <vt:lpstr>Méthodologie – Prototype VS Batterie unitaire</vt:lpstr>
      <vt:lpstr>Application système dans un bâtiment</vt:lpstr>
      <vt:lpstr>Conclusions &amp; Perspectives</vt:lpstr>
      <vt:lpstr>Présentation PowerPoint</vt:lpstr>
      <vt:lpstr>Conclusions</vt:lpstr>
      <vt:lpstr>Choix des MCP – Sélection, Caractérisation &amp; Tests</vt:lpstr>
      <vt:lpstr>Méthodologie – Batterie unitaire</vt:lpstr>
      <vt:lpstr>Méthodologie</vt:lpstr>
      <vt:lpstr>Méthodologie – Étude de sensibilité</vt:lpstr>
      <vt:lpstr>Méthodologie – Batterie unitaire</vt:lpstr>
      <vt:lpstr>Méthodologie – Batterie unitaire</vt:lpstr>
      <vt:lpstr>Méthodologie – Batterie unitaire</vt:lpstr>
      <vt:lpstr>Méthodologie – Batterie unitaire</vt:lpstr>
      <vt:lpstr>Méthodologie – Batterie unitaire</vt:lpstr>
      <vt:lpstr>Application système dans un bâtiment</vt:lpstr>
      <vt:lpstr>Définition des besoins du bâtiment</vt:lpstr>
      <vt:lpstr>Méthodologie – Système global</vt:lpstr>
    </vt:vector>
  </TitlesOfParts>
  <Company>UPPA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duchange</dc:creator>
  <cp:lastModifiedBy>DIANE LE ROUX</cp:lastModifiedBy>
  <cp:revision>86</cp:revision>
  <dcterms:created xsi:type="dcterms:W3CDTF">2018-06-20T08:42:50Z</dcterms:created>
  <dcterms:modified xsi:type="dcterms:W3CDTF">2024-06-24T07:47:53Z</dcterms:modified>
</cp:coreProperties>
</file>